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activeX/activeX1.xml" ContentType="application/vnd.ms-office.activeX+xml"/>
  <Override PartName="/ppt/tags/tag1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2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12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13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embeddings/oleObject1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2"/>
  </p:notesMasterIdLst>
  <p:handoutMasterIdLst>
    <p:handoutMasterId r:id="rId23"/>
  </p:handoutMasterIdLst>
  <p:sldIdLst>
    <p:sldId id="256" r:id="rId4"/>
    <p:sldId id="297" r:id="rId5"/>
    <p:sldId id="298" r:id="rId6"/>
    <p:sldId id="315" r:id="rId7"/>
    <p:sldId id="301" r:id="rId8"/>
    <p:sldId id="302" r:id="rId9"/>
    <p:sldId id="304" r:id="rId10"/>
    <p:sldId id="303" r:id="rId11"/>
    <p:sldId id="305" r:id="rId12"/>
    <p:sldId id="306" r:id="rId13"/>
    <p:sldId id="307" r:id="rId14"/>
    <p:sldId id="312" r:id="rId15"/>
    <p:sldId id="311" r:id="rId16"/>
    <p:sldId id="308" r:id="rId17"/>
    <p:sldId id="309" r:id="rId18"/>
    <p:sldId id="313" r:id="rId19"/>
    <p:sldId id="316" r:id="rId20"/>
    <p:sldId id="314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91682" autoAdjust="0"/>
  </p:normalViewPr>
  <p:slideViewPr>
    <p:cSldViewPr>
      <p:cViewPr>
        <p:scale>
          <a:sx n="75" d="100"/>
          <a:sy n="75" d="100"/>
        </p:scale>
        <p:origin x="-133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10FD7FEE-875F-11D6-83D2-525400E80BD5}" ax:persistence="persistStorage" r:id="rId1"/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my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cars</c:v>
                </c:pt>
                <c:pt idx="1">
                  <c:v>perpson</c:v>
                </c:pt>
                <c:pt idx="2">
                  <c:v>bikes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78.941199999999995</c:v>
                </c:pt>
                <c:pt idx="1">
                  <c:v>69.096800000000002</c:v>
                </c:pt>
                <c:pt idx="2">
                  <c:v>70.465699999999998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fulkerson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cars</c:v>
                </c:pt>
                <c:pt idx="1">
                  <c:v>perpson</c:v>
                </c:pt>
                <c:pt idx="2">
                  <c:v>bikes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72.2</c:v>
                </c:pt>
                <c:pt idx="1">
                  <c:v>66.3</c:v>
                </c:pt>
                <c:pt idx="2">
                  <c:v>72.2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32344576"/>
        <c:axId val="232350464"/>
        <c:axId val="0"/>
      </c:bar3DChart>
      <c:catAx>
        <c:axId val="232344576"/>
        <c:scaling>
          <c:orientation val="minMax"/>
        </c:scaling>
        <c:delete val="0"/>
        <c:axPos val="b"/>
        <c:majorTickMark val="out"/>
        <c:minorTickMark val="none"/>
        <c:tickLblPos val="nextTo"/>
        <c:crossAx val="232350464"/>
        <c:crosses val="autoZero"/>
        <c:auto val="1"/>
        <c:lblAlgn val="ctr"/>
        <c:lblOffset val="100"/>
        <c:noMultiLvlLbl val="0"/>
      </c:catAx>
      <c:valAx>
        <c:axId val="2323504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3234457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smtClean="0"/>
              <a:t>大学之道，在明明德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57D52-DAD8-40BE-B6F7-69F2B4959F36}" type="datetimeFigureOut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C4B65-07E0-4E48-840F-192EC3BF7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993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smtClean="0"/>
              <a:t>大学之道，在明明德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3AC7F-CB71-4560-BE3D-0FDBDAAF7F36}" type="datetimeFigureOut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52178-7D38-4FC5-97F7-5D8518FB84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1582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924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种像素点特征：</a:t>
            </a:r>
            <a:endParaRPr lang="en-US" altLang="zh-CN" dirty="0" smtClean="0"/>
          </a:p>
          <a:p>
            <a:r>
              <a:rPr lang="zh-CN" altLang="en-US" dirty="0" smtClean="0"/>
              <a:t>左边图为特征点位置，右边图为特征描述符，</a:t>
            </a:r>
            <a:r>
              <a:rPr lang="en-US" altLang="zh-CN" dirty="0" err="1" smtClean="0"/>
              <a:t>DenseSIFT</a:t>
            </a:r>
            <a:r>
              <a:rPr lang="zh-CN" altLang="en-US" dirty="0" smtClean="0"/>
              <a:t>为</a:t>
            </a:r>
            <a:r>
              <a:rPr lang="en-US" altLang="zh-CN" dirty="0" smtClean="0"/>
              <a:t>128</a:t>
            </a:r>
            <a:r>
              <a:rPr lang="zh-CN" altLang="en-US" dirty="0" smtClean="0"/>
              <a:t>维，</a:t>
            </a:r>
            <a:r>
              <a:rPr lang="en-US" altLang="zh-CN" dirty="0" err="1" smtClean="0"/>
              <a:t>DenseColor</a:t>
            </a:r>
            <a:r>
              <a:rPr lang="zh-CN" altLang="en-US" dirty="0" smtClean="0"/>
              <a:t>维度可选，</a:t>
            </a:r>
            <a:r>
              <a:rPr lang="en-US" altLang="zh-CN" dirty="0" err="1" smtClean="0"/>
              <a:t>Textons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38</a:t>
            </a:r>
            <a:r>
              <a:rPr lang="zh-CN" altLang="en-US" dirty="0" smtClean="0"/>
              <a:t>个滤波器获得，为</a:t>
            </a:r>
            <a:r>
              <a:rPr lang="en-US" altLang="zh-CN" dirty="0" smtClean="0"/>
              <a:t>38</a:t>
            </a:r>
            <a:r>
              <a:rPr lang="zh-CN" altLang="en-US" dirty="0" smtClean="0"/>
              <a:t>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924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单种特征形成超像素特征先经过聚类形成特征包，以超像素为区域统计在不同特征包的特征数形成统计直方图，</a:t>
            </a:r>
            <a:endParaRPr lang="en-US" altLang="zh-CN" dirty="0" smtClean="0"/>
          </a:p>
          <a:p>
            <a:r>
              <a:rPr lang="zh-CN" altLang="en-US" dirty="0" smtClean="0"/>
              <a:t>该统计直方图作为特征描述符用于描述超像素区域，</a:t>
            </a:r>
            <a:endParaRPr lang="en-US" altLang="zh-CN" dirty="0" smtClean="0"/>
          </a:p>
          <a:p>
            <a:r>
              <a:rPr lang="zh-CN" altLang="en-US" dirty="0" smtClean="0"/>
              <a:t>在多特征情况下，我们将不同特征的超像素直方图的串联起来，并添加权值</a:t>
            </a:r>
          </a:p>
          <a:p>
            <a:r>
              <a:rPr lang="zh-CN" altLang="en-US" dirty="0" smtClean="0"/>
              <a:t>另外，还考虑到了相邻超像素之间的邻域关系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（包括下一页共</a:t>
            </a:r>
            <a:r>
              <a:rPr lang="en-US" altLang="zh-CN" dirty="0" smtClean="0"/>
              <a:t>2min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924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组合后的超像素特诊直方图作为支持向量机的特征输入用于训练，支持向量机的标签通过掩码图像给定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924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条件随机场首先主要工作是构造图结构，将前景与背景、所有超像素节点作为图结构的顶点，</a:t>
            </a:r>
            <a:endParaRPr lang="en-US" altLang="zh-CN" dirty="0" smtClean="0"/>
          </a:p>
          <a:p>
            <a:r>
              <a:rPr lang="zh-CN" altLang="en-US" dirty="0" smtClean="0"/>
              <a:t>前背景像素与超像素之间的边使用</a:t>
            </a:r>
            <a:r>
              <a:rPr lang="en-US" altLang="zh-CN" dirty="0" smtClean="0"/>
              <a:t>U</a:t>
            </a:r>
            <a:r>
              <a:rPr lang="zh-CN" altLang="en-US" dirty="0" smtClean="0"/>
              <a:t>构造，超像素之间的边使用</a:t>
            </a:r>
            <a:r>
              <a:rPr lang="en-US" altLang="zh-CN" dirty="0" smtClean="0"/>
              <a:t>V</a:t>
            </a:r>
            <a:r>
              <a:rPr lang="zh-CN" altLang="en-US" dirty="0" smtClean="0"/>
              <a:t>构造，</a:t>
            </a:r>
            <a:endParaRPr lang="en-US" altLang="zh-CN" dirty="0" smtClean="0"/>
          </a:p>
          <a:p>
            <a:r>
              <a:rPr lang="en-US" altLang="zh-CN" dirty="0" smtClean="0"/>
              <a:t>U</a:t>
            </a:r>
            <a:r>
              <a:rPr lang="zh-CN" altLang="en-US" dirty="0" smtClean="0"/>
              <a:t>由支持向量机的决策输出决定，</a:t>
            </a:r>
            <a:r>
              <a:rPr lang="en-US" altLang="zh-CN" dirty="0" smtClean="0"/>
              <a:t>V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L</a:t>
            </a:r>
            <a:r>
              <a:rPr lang="zh-CN" altLang="en-US" dirty="0" smtClean="0"/>
              <a:t>代表超像素的公共边界长度，</a:t>
            </a:r>
            <a:r>
              <a:rPr lang="en-US" altLang="zh-CN" dirty="0" err="1" smtClean="0"/>
              <a:t>si-sj</a:t>
            </a:r>
            <a:r>
              <a:rPr lang="zh-CN" altLang="en-US" dirty="0" smtClean="0"/>
              <a:t>表示相邻超像素之间颜色的差异性</a:t>
            </a:r>
            <a:endParaRPr lang="en-US" altLang="zh-CN" dirty="0" smtClean="0"/>
          </a:p>
          <a:p>
            <a:r>
              <a:rPr lang="en-US" altLang="zh-CN" dirty="0" smtClean="0"/>
              <a:t>U</a:t>
            </a:r>
            <a:r>
              <a:rPr lang="zh-CN" altLang="en-US" dirty="0" smtClean="0"/>
              <a:t>的结果包含了超像素独立个体信息，</a:t>
            </a:r>
            <a:r>
              <a:rPr lang="en-US" altLang="zh-CN" dirty="0" smtClean="0"/>
              <a:t>V</a:t>
            </a:r>
            <a:r>
              <a:rPr lang="zh-CN" altLang="en-US" dirty="0" smtClean="0"/>
              <a:t>的结果包含了超像素空间相邻的相关性信息</a:t>
            </a:r>
            <a:endParaRPr lang="en-US" altLang="zh-CN" dirty="0" smtClean="0"/>
          </a:p>
          <a:p>
            <a:r>
              <a:rPr lang="zh-CN" altLang="en-US" smtClean="0"/>
              <a:t>图割算法求解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2min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924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超像素分割对比，</a:t>
            </a:r>
            <a:endParaRPr lang="en-US" altLang="zh-CN" dirty="0" smtClean="0"/>
          </a:p>
          <a:p>
            <a:r>
              <a:rPr lang="zh-CN" altLang="en-US" dirty="0" smtClean="0"/>
              <a:t>分析使用条件随机场前后变化（图像边缘平滑，空间一致性较好了）</a:t>
            </a:r>
            <a:endParaRPr lang="en-US" altLang="zh-CN" dirty="0" smtClean="0"/>
          </a:p>
          <a:p>
            <a:r>
              <a:rPr lang="zh-CN" altLang="en-US" dirty="0" smtClean="0"/>
              <a:t>分析特征：在不同特征组合情况下，识别效果不一样，</a:t>
            </a:r>
            <a:r>
              <a:rPr lang="en-US" altLang="zh-CN" dirty="0" smtClean="0"/>
              <a:t>person</a:t>
            </a:r>
            <a:r>
              <a:rPr lang="zh-CN" altLang="en-US" dirty="0" smtClean="0"/>
              <a:t>与</a:t>
            </a:r>
            <a:r>
              <a:rPr lang="en-US" altLang="zh-CN" dirty="0" smtClean="0"/>
              <a:t>bikes</a:t>
            </a:r>
            <a:r>
              <a:rPr lang="zh-CN" altLang="en-US" dirty="0" smtClean="0"/>
              <a:t>数据库在多特征组合过程中获得最好效果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与</a:t>
            </a:r>
            <a:r>
              <a:rPr lang="en-US" altLang="zh-CN" dirty="0" err="1" smtClean="0"/>
              <a:t>fulkerson</a:t>
            </a:r>
            <a:r>
              <a:rPr lang="zh-CN" altLang="en-US" dirty="0" smtClean="0"/>
              <a:t>结果对比，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个数据集各有优劣势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（共</a:t>
            </a:r>
            <a:r>
              <a:rPr lang="en-US" altLang="zh-CN" dirty="0" smtClean="0"/>
              <a:t>2~3min</a:t>
            </a:r>
            <a:r>
              <a:rPr lang="zh-CN" altLang="en-US" dirty="0" smtClean="0"/>
              <a:t>展示结果）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924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多类分类问题的一个实例，目标有天空、树木草坪、建筑、道路等，</a:t>
            </a:r>
            <a:endParaRPr lang="en-US" altLang="zh-CN" dirty="0" smtClean="0"/>
          </a:p>
          <a:p>
            <a:r>
              <a:rPr lang="zh-CN" altLang="en-US" dirty="0" smtClean="0"/>
              <a:t>因为支持向量机的多类分类问题的多样性，还未在多类分类问题中实现条件随机场优化，因此识别结果中没有使用条件随机场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924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优点注：邻接关系（</a:t>
            </a:r>
            <a:r>
              <a:rPr lang="en-US" altLang="zh-CN" dirty="0" smtClean="0"/>
              <a:t>CRF</a:t>
            </a:r>
            <a:r>
              <a:rPr lang="zh-CN" altLang="en-US" dirty="0" smtClean="0"/>
              <a:t>）</a:t>
            </a:r>
            <a:r>
              <a:rPr lang="en-US" altLang="zh-CN" dirty="0" smtClean="0"/>
              <a:t>/</a:t>
            </a:r>
            <a:r>
              <a:rPr lang="zh-CN" altLang="en-US" dirty="0" smtClean="0"/>
              <a:t>直方图邻域</a:t>
            </a:r>
            <a:endParaRPr lang="en-US" altLang="zh-CN" dirty="0" smtClean="0"/>
          </a:p>
          <a:p>
            <a:r>
              <a:rPr lang="zh-CN" altLang="en-US" dirty="0" smtClean="0"/>
              <a:t>缺点注：为了统计，点特征的参数与超像素参数具有一定相关性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&lt;1min</a:t>
            </a:r>
            <a:r>
              <a:rPr lang="zh-CN" altLang="en-US" dirty="0" smtClean="0"/>
              <a:t>展示优缺点）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924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因为实作过程中更偏向于工程，因此简单介绍一下工程的程序组织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924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与图像分割区别在于图像分割只需要完成边界的界定工作，目标识别还要确定边界围成的区域属性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前景还是背景</a:t>
            </a:r>
            <a:endParaRPr lang="en-US" altLang="zh-CN" dirty="0" smtClean="0"/>
          </a:p>
          <a:p>
            <a:r>
              <a:rPr lang="zh-CN" altLang="en-US" dirty="0" smtClean="0"/>
              <a:t>与目标跟踪的区别在于跟踪只需要确定目标大致位置，而识别还要确定目标的边界</a:t>
            </a:r>
            <a:endParaRPr lang="en-US" altLang="zh-CN" dirty="0" smtClean="0"/>
          </a:p>
          <a:p>
            <a:r>
              <a:rPr lang="en-US" altLang="zh-CN" dirty="0" smtClean="0"/>
              <a:t>Why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目标识别是一件极具挑战的事情，而且存在纵多尚未解决的问题</a:t>
            </a:r>
            <a:endParaRPr lang="en-US" altLang="zh-CN" dirty="0" smtClean="0"/>
          </a:p>
          <a:p>
            <a:r>
              <a:rPr lang="en-US" altLang="zh-CN" dirty="0" smtClean="0"/>
              <a:t>How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将前人做过的工作做一个整合，同时做一些改造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注意：整个过程要遵循以背景大环境为基础，目标为方向解释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1min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92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92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输入有原图像和基础事实图像，训练输出为模型结果，预测输出为预测掩码图片</a:t>
            </a:r>
            <a:endParaRPr lang="en-US" altLang="zh-CN" dirty="0" smtClean="0"/>
          </a:p>
          <a:p>
            <a:r>
              <a:rPr lang="zh-CN" altLang="en-US" dirty="0" smtClean="0"/>
              <a:t>整个流程为超像素特征提取（包括：超像素提取、像素点特征提取与聚类、生成统计直方图）</a:t>
            </a:r>
            <a:r>
              <a:rPr lang="en-US" altLang="zh-CN" dirty="0" smtClean="0"/>
              <a:t>+</a:t>
            </a:r>
            <a:r>
              <a:rPr lang="zh-CN" altLang="en-US" dirty="0" smtClean="0"/>
              <a:t>训练（支持向量机</a:t>
            </a:r>
            <a:r>
              <a:rPr lang="en-US" altLang="zh-CN" dirty="0" smtClean="0"/>
              <a:t>+</a:t>
            </a:r>
            <a:r>
              <a:rPr lang="zh-CN" altLang="en-US" dirty="0" smtClean="0"/>
              <a:t>条件随机场）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(3min)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924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使用训练：数据鲁棒性更强</a:t>
            </a:r>
            <a:endParaRPr lang="en-US" altLang="zh-CN" dirty="0" smtClean="0"/>
          </a:p>
          <a:p>
            <a:r>
              <a:rPr lang="zh-CN" altLang="en-US" dirty="0" smtClean="0"/>
              <a:t>使用区域：像素级的训练时间和空间的复杂度都太高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0.5min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924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与本文大部分工作类似，但没有使用组合特征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Related Works</a:t>
            </a:r>
            <a:r>
              <a:rPr lang="zh-CN" altLang="en-US" dirty="0" smtClean="0"/>
              <a:t>共约</a:t>
            </a:r>
            <a:r>
              <a:rPr lang="en-US" altLang="zh-CN" dirty="0" smtClean="0"/>
              <a:t>0.5min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924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类似的训练框架，但重心放在了各种颜色特征的对比上，本文不仅有颜色特征，还使用了纹理、</a:t>
            </a:r>
            <a:r>
              <a:rPr lang="en-US" altLang="zh-CN" dirty="0" smtClean="0"/>
              <a:t>SIFT</a:t>
            </a:r>
            <a:r>
              <a:rPr lang="zh-CN" altLang="en-US" dirty="0" smtClean="0"/>
              <a:t>特征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924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像素点特征通过超像素转化为区域特征，</a:t>
            </a:r>
            <a:endParaRPr lang="en-US" altLang="zh-CN" dirty="0" smtClean="0"/>
          </a:p>
          <a:p>
            <a:r>
              <a:rPr lang="zh-CN" altLang="en-US" dirty="0" smtClean="0"/>
              <a:t>左边三种特征涉及范围较广</a:t>
            </a:r>
            <a:r>
              <a:rPr lang="en-US" altLang="zh-CN" dirty="0" smtClean="0"/>
              <a:t>——</a:t>
            </a:r>
            <a:r>
              <a:rPr lang="en-US" altLang="zh-CN" dirty="0" err="1" smtClean="0"/>
              <a:t>DenseSFIT</a:t>
            </a:r>
            <a:r>
              <a:rPr lang="zh-CN" altLang="en-US" dirty="0" smtClean="0"/>
              <a:t>包含了方向尺度等不变信息，</a:t>
            </a:r>
            <a:r>
              <a:rPr lang="en-US" altLang="zh-CN" dirty="0" err="1" smtClean="0"/>
              <a:t>DenseColor</a:t>
            </a:r>
            <a:r>
              <a:rPr lang="zh-CN" altLang="en-US" dirty="0" smtClean="0"/>
              <a:t>包含了颜色信息，</a:t>
            </a:r>
            <a:r>
              <a:rPr lang="en-US" altLang="zh-CN" dirty="0" err="1" smtClean="0"/>
              <a:t>Textons</a:t>
            </a:r>
            <a:r>
              <a:rPr lang="zh-CN" altLang="en-US" dirty="0" smtClean="0"/>
              <a:t>包含了纹理信息，</a:t>
            </a:r>
            <a:endParaRPr lang="en-US" altLang="zh-CN" dirty="0" smtClean="0"/>
          </a:p>
          <a:p>
            <a:r>
              <a:rPr lang="zh-CN" altLang="en-US" dirty="0" smtClean="0"/>
              <a:t>因此采用一个好的组合方式将提高目标的识别效果</a:t>
            </a:r>
            <a:endParaRPr lang="en-US" altLang="zh-CN" dirty="0" smtClean="0"/>
          </a:p>
          <a:p>
            <a:r>
              <a:rPr lang="zh-CN" altLang="en-US" dirty="0" smtClean="0"/>
              <a:t>右边的超像素是依据样本数据特性可选的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2min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924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超像素分割对比：</a:t>
            </a:r>
            <a:r>
              <a:rPr lang="en-US" altLang="zh-CN" dirty="0" err="1" smtClean="0"/>
              <a:t>QuickShift</a:t>
            </a:r>
            <a:r>
              <a:rPr lang="zh-CN" altLang="en-US" dirty="0" smtClean="0"/>
              <a:t>适合分割颜色特征较强的图，但容易发生过分割；</a:t>
            </a:r>
            <a:r>
              <a:rPr lang="en-US" altLang="zh-CN" dirty="0" smtClean="0"/>
              <a:t>SLIC</a:t>
            </a:r>
            <a:r>
              <a:rPr lang="zh-CN" altLang="en-US" dirty="0" smtClean="0"/>
              <a:t>分割区域均匀，方便统计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（与之后的特征共</a:t>
            </a:r>
            <a:r>
              <a:rPr lang="en-US" altLang="zh-CN" dirty="0" smtClean="0"/>
              <a:t>0.5min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92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56" y="0"/>
            <a:ext cx="1124744" cy="1124744"/>
          </a:xfrm>
          <a:prstGeom prst="rect">
            <a:avLst/>
          </a:prstGeom>
          <a:ln>
            <a:noFill/>
          </a:ln>
          <a:effectLst>
            <a:glow>
              <a:schemeClr val="accent1"/>
            </a:glow>
            <a:softEdge rad="190500"/>
          </a:effectLst>
        </p:spPr>
      </p:pic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44E1-F27A-4F13-A8E9-B6BD239C5265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大学之道，在明明德</a:t>
            </a:r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4285C-9198-4EDB-94B1-D2EDD94C7498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FD69-ADE3-4194-BC30-0CEBF0B75ED2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398" y="2131089"/>
            <a:ext cx="7773206" cy="1469002"/>
          </a:xfrm>
          <a:prstGeom prst="rect">
            <a:avLst/>
          </a:prstGeom>
        </p:spPr>
        <p:txBody>
          <a:bodyPr lIns="92364" tIns="46182" rIns="92364" bIns="46182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2408" y="3886571"/>
            <a:ext cx="6400799" cy="1752300"/>
          </a:xfrm>
          <a:prstGeom prst="rect">
            <a:avLst/>
          </a:prstGeom>
        </p:spPr>
        <p:txBody>
          <a:bodyPr lIns="92364" tIns="46182" rIns="92364" bIns="46182"/>
          <a:lstStyle>
            <a:lvl1pPr marL="0" indent="0" algn="ctr">
              <a:buNone/>
              <a:defRPr/>
            </a:lvl1pPr>
            <a:lvl2pPr marL="461818" indent="0" algn="ctr">
              <a:buNone/>
              <a:defRPr/>
            </a:lvl2pPr>
            <a:lvl3pPr marL="923635" indent="0" algn="ctr">
              <a:buNone/>
              <a:defRPr/>
            </a:lvl3pPr>
            <a:lvl4pPr marL="1385453" indent="0" algn="ctr">
              <a:buNone/>
              <a:defRPr/>
            </a:lvl4pPr>
            <a:lvl5pPr marL="1847271" indent="0" algn="ctr">
              <a:buNone/>
              <a:defRPr/>
            </a:lvl5pPr>
            <a:lvl6pPr marL="2309089" indent="0" algn="ctr">
              <a:buNone/>
              <a:defRPr/>
            </a:lvl6pPr>
            <a:lvl7pPr marL="2770906" indent="0" algn="ctr">
              <a:buNone/>
              <a:defRPr/>
            </a:lvl7pPr>
            <a:lvl8pPr marL="3232724" indent="0" algn="ctr">
              <a:buNone/>
              <a:defRPr/>
            </a:lvl8pPr>
            <a:lvl9pPr marL="3694542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56" y="0"/>
            <a:ext cx="1124744" cy="1124744"/>
          </a:xfrm>
          <a:prstGeom prst="rect">
            <a:avLst/>
          </a:prstGeom>
          <a:ln>
            <a:noFill/>
          </a:ln>
          <a:effectLst>
            <a:glow>
              <a:schemeClr val="accent1"/>
            </a:glow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032141242"/>
      </p:ext>
    </p:extLst>
  </p:cSld>
  <p:clrMapOvr>
    <a:masterClrMapping/>
  </p:clrMapOvr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8007" y="275339"/>
            <a:ext cx="8229601" cy="1142735"/>
          </a:xfrm>
          <a:prstGeom prst="rect">
            <a:avLst/>
          </a:prstGeom>
        </p:spPr>
        <p:txBody>
          <a:bodyPr lIns="92364" tIns="46182" rIns="92364" bIns="46182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8007" y="1599511"/>
            <a:ext cx="8229601" cy="4526375"/>
          </a:xfrm>
          <a:prstGeom prst="rect">
            <a:avLst/>
          </a:prstGeom>
        </p:spPr>
        <p:txBody>
          <a:bodyPr lIns="92364" tIns="46182" rIns="92364" bIns="46182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540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489" y="4407009"/>
            <a:ext cx="7771594" cy="1362369"/>
          </a:xfrm>
          <a:prstGeom prst="rect">
            <a:avLst/>
          </a:prstGeom>
        </p:spPr>
        <p:txBody>
          <a:bodyPr lIns="92364" tIns="46182" rIns="92364" bIns="46182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489" y="2906176"/>
            <a:ext cx="7771594" cy="1500834"/>
          </a:xfrm>
          <a:prstGeom prst="rect">
            <a:avLst/>
          </a:prstGeom>
        </p:spPr>
        <p:txBody>
          <a:bodyPr lIns="92364" tIns="46182" rIns="92364" bIns="46182" anchor="b"/>
          <a:lstStyle>
            <a:lvl1pPr marL="0" indent="0">
              <a:buNone/>
              <a:defRPr sz="2000"/>
            </a:lvl1pPr>
            <a:lvl2pPr marL="461818" indent="0">
              <a:buNone/>
              <a:defRPr sz="1800"/>
            </a:lvl2pPr>
            <a:lvl3pPr marL="923635" indent="0">
              <a:buNone/>
              <a:defRPr sz="1600"/>
            </a:lvl3pPr>
            <a:lvl4pPr marL="1385453" indent="0">
              <a:buNone/>
              <a:defRPr sz="1400"/>
            </a:lvl4pPr>
            <a:lvl5pPr marL="1847271" indent="0">
              <a:buNone/>
              <a:defRPr sz="1400"/>
            </a:lvl5pPr>
            <a:lvl6pPr marL="2309089" indent="0">
              <a:buNone/>
              <a:defRPr sz="1400"/>
            </a:lvl6pPr>
            <a:lvl7pPr marL="2770906" indent="0">
              <a:buNone/>
              <a:defRPr sz="1400"/>
            </a:lvl7pPr>
            <a:lvl8pPr marL="3232724" indent="0">
              <a:buNone/>
              <a:defRPr sz="1400"/>
            </a:lvl8pPr>
            <a:lvl9pPr marL="3694542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34244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8007" y="275339"/>
            <a:ext cx="8229601" cy="1142735"/>
          </a:xfrm>
          <a:prstGeom prst="rect">
            <a:avLst/>
          </a:prstGeom>
        </p:spPr>
        <p:txBody>
          <a:bodyPr lIns="92364" tIns="46182" rIns="92364" bIns="46182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8007" y="1599511"/>
            <a:ext cx="4036585" cy="4526375"/>
          </a:xfrm>
          <a:prstGeom prst="rect">
            <a:avLst/>
          </a:prstGeom>
        </p:spPr>
        <p:txBody>
          <a:bodyPr lIns="92364" tIns="46182" rIns="92364" bIns="46182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410" y="1599511"/>
            <a:ext cx="4038197" cy="4526375"/>
          </a:xfrm>
          <a:prstGeom prst="rect">
            <a:avLst/>
          </a:prstGeom>
        </p:spPr>
        <p:txBody>
          <a:bodyPr lIns="92364" tIns="46182" rIns="92364" bIns="46182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853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8007" y="275339"/>
            <a:ext cx="8229601" cy="1142735"/>
          </a:xfrm>
          <a:prstGeom prst="rect">
            <a:avLst/>
          </a:prstGeom>
        </p:spPr>
        <p:txBody>
          <a:bodyPr lIns="92364" tIns="46182" rIns="92364" bIns="46182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8006" y="1535849"/>
            <a:ext cx="4039810" cy="639804"/>
          </a:xfrm>
          <a:prstGeom prst="rect">
            <a:avLst/>
          </a:prstGeom>
        </p:spPr>
        <p:txBody>
          <a:bodyPr lIns="92364" tIns="46182" rIns="92364" bIns="46182" anchor="b"/>
          <a:lstStyle>
            <a:lvl1pPr marL="0" indent="0">
              <a:buNone/>
              <a:defRPr sz="2400" b="1"/>
            </a:lvl1pPr>
            <a:lvl2pPr marL="461818" indent="0">
              <a:buNone/>
              <a:defRPr sz="2000" b="1"/>
            </a:lvl2pPr>
            <a:lvl3pPr marL="923635" indent="0">
              <a:buNone/>
              <a:defRPr sz="1800" b="1"/>
            </a:lvl3pPr>
            <a:lvl4pPr marL="1385453" indent="0">
              <a:buNone/>
              <a:defRPr sz="1600" b="1"/>
            </a:lvl4pPr>
            <a:lvl5pPr marL="1847271" indent="0">
              <a:buNone/>
              <a:defRPr sz="1600" b="1"/>
            </a:lvl5pPr>
            <a:lvl6pPr marL="2309089" indent="0">
              <a:buNone/>
              <a:defRPr sz="1600" b="1"/>
            </a:lvl6pPr>
            <a:lvl7pPr marL="2770906" indent="0">
              <a:buNone/>
              <a:defRPr sz="1600" b="1"/>
            </a:lvl7pPr>
            <a:lvl8pPr marL="3232724" indent="0">
              <a:buNone/>
              <a:defRPr sz="1600" b="1"/>
            </a:lvl8pPr>
            <a:lvl9pPr marL="3694542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8006" y="2175653"/>
            <a:ext cx="4039810" cy="3950233"/>
          </a:xfrm>
          <a:prstGeom prst="rect">
            <a:avLst/>
          </a:prstGeom>
        </p:spPr>
        <p:txBody>
          <a:bodyPr lIns="92364" tIns="46182" rIns="92364" bIns="46182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572" y="1535849"/>
            <a:ext cx="4043035" cy="639804"/>
          </a:xfrm>
          <a:prstGeom prst="rect">
            <a:avLst/>
          </a:prstGeom>
        </p:spPr>
        <p:txBody>
          <a:bodyPr lIns="92364" tIns="46182" rIns="92364" bIns="46182" anchor="b"/>
          <a:lstStyle>
            <a:lvl1pPr marL="0" indent="0">
              <a:buNone/>
              <a:defRPr sz="2400" b="1"/>
            </a:lvl1pPr>
            <a:lvl2pPr marL="461818" indent="0">
              <a:buNone/>
              <a:defRPr sz="2000" b="1"/>
            </a:lvl2pPr>
            <a:lvl3pPr marL="923635" indent="0">
              <a:buNone/>
              <a:defRPr sz="1800" b="1"/>
            </a:lvl3pPr>
            <a:lvl4pPr marL="1385453" indent="0">
              <a:buNone/>
              <a:defRPr sz="1600" b="1"/>
            </a:lvl4pPr>
            <a:lvl5pPr marL="1847271" indent="0">
              <a:buNone/>
              <a:defRPr sz="1600" b="1"/>
            </a:lvl5pPr>
            <a:lvl6pPr marL="2309089" indent="0">
              <a:buNone/>
              <a:defRPr sz="1600" b="1"/>
            </a:lvl6pPr>
            <a:lvl7pPr marL="2770906" indent="0">
              <a:buNone/>
              <a:defRPr sz="1600" b="1"/>
            </a:lvl7pPr>
            <a:lvl8pPr marL="3232724" indent="0">
              <a:buNone/>
              <a:defRPr sz="1600" b="1"/>
            </a:lvl8pPr>
            <a:lvl9pPr marL="3694542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572" y="2175653"/>
            <a:ext cx="4043035" cy="3950233"/>
          </a:xfrm>
          <a:prstGeom prst="rect">
            <a:avLst/>
          </a:prstGeom>
        </p:spPr>
        <p:txBody>
          <a:bodyPr lIns="92364" tIns="46182" rIns="92364" bIns="46182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623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8007" y="275339"/>
            <a:ext cx="8229601" cy="1142735"/>
          </a:xfrm>
          <a:prstGeom prst="rect">
            <a:avLst/>
          </a:prstGeom>
        </p:spPr>
        <p:txBody>
          <a:bodyPr lIns="92364" tIns="46182" rIns="92364" bIns="46182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65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4978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8006" y="273748"/>
            <a:ext cx="3007683" cy="1161833"/>
          </a:xfrm>
          <a:prstGeom prst="rect">
            <a:avLst/>
          </a:prstGeom>
        </p:spPr>
        <p:txBody>
          <a:bodyPr lIns="92364" tIns="46182" rIns="92364" bIns="46182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353" y="273747"/>
            <a:ext cx="5112254" cy="5852139"/>
          </a:xfrm>
          <a:prstGeom prst="rect">
            <a:avLst/>
          </a:prstGeom>
        </p:spPr>
        <p:txBody>
          <a:bodyPr lIns="92364" tIns="46182" rIns="92364" bIns="46182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8006" y="1435581"/>
            <a:ext cx="3007683" cy="4690306"/>
          </a:xfrm>
          <a:prstGeom prst="rect">
            <a:avLst/>
          </a:prstGeom>
        </p:spPr>
        <p:txBody>
          <a:bodyPr lIns="92364" tIns="46182" rIns="92364" bIns="46182"/>
          <a:lstStyle>
            <a:lvl1pPr marL="0" indent="0">
              <a:buNone/>
              <a:defRPr sz="1400"/>
            </a:lvl1pPr>
            <a:lvl2pPr marL="461818" indent="0">
              <a:buNone/>
              <a:defRPr sz="1200"/>
            </a:lvl2pPr>
            <a:lvl3pPr marL="923635" indent="0">
              <a:buNone/>
              <a:defRPr sz="1000"/>
            </a:lvl3pPr>
            <a:lvl4pPr marL="1385453" indent="0">
              <a:buNone/>
              <a:defRPr sz="900"/>
            </a:lvl4pPr>
            <a:lvl5pPr marL="1847271" indent="0">
              <a:buNone/>
              <a:defRPr sz="900"/>
            </a:lvl5pPr>
            <a:lvl6pPr marL="2309089" indent="0">
              <a:buNone/>
              <a:defRPr sz="900"/>
            </a:lvl6pPr>
            <a:lvl7pPr marL="2770906" indent="0">
              <a:buNone/>
              <a:defRPr sz="900"/>
            </a:lvl7pPr>
            <a:lvl8pPr marL="3232724" indent="0">
              <a:buNone/>
              <a:defRPr sz="900"/>
            </a:lvl8pPr>
            <a:lvl9pPr marL="3694542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36786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4E17-2ABA-4384-A63C-92219492C549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709" y="4800122"/>
            <a:ext cx="5486400" cy="566593"/>
          </a:xfrm>
          <a:prstGeom prst="rect">
            <a:avLst/>
          </a:prstGeom>
        </p:spPr>
        <p:txBody>
          <a:bodyPr lIns="92364" tIns="46182" rIns="92364" bIns="46182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709" y="612748"/>
            <a:ext cx="5486400" cy="4114163"/>
          </a:xfrm>
          <a:prstGeom prst="rect">
            <a:avLst/>
          </a:prstGeom>
        </p:spPr>
        <p:txBody>
          <a:bodyPr lIns="92364" tIns="46182" rIns="92364" bIns="46182"/>
          <a:lstStyle>
            <a:lvl1pPr marL="0" indent="0">
              <a:buNone/>
              <a:defRPr sz="3200"/>
            </a:lvl1pPr>
            <a:lvl2pPr marL="461818" indent="0">
              <a:buNone/>
              <a:defRPr sz="2800"/>
            </a:lvl2pPr>
            <a:lvl3pPr marL="923635" indent="0">
              <a:buNone/>
              <a:defRPr sz="2400"/>
            </a:lvl3pPr>
            <a:lvl4pPr marL="1385453" indent="0">
              <a:buNone/>
              <a:defRPr sz="2000"/>
            </a:lvl4pPr>
            <a:lvl5pPr marL="1847271" indent="0">
              <a:buNone/>
              <a:defRPr sz="2000"/>
            </a:lvl5pPr>
            <a:lvl6pPr marL="2309089" indent="0">
              <a:buNone/>
              <a:defRPr sz="2000"/>
            </a:lvl6pPr>
            <a:lvl7pPr marL="2770906" indent="0">
              <a:buNone/>
              <a:defRPr sz="2000"/>
            </a:lvl7pPr>
            <a:lvl8pPr marL="3232724" indent="0">
              <a:buNone/>
              <a:defRPr sz="2000"/>
            </a:lvl8pPr>
            <a:lvl9pPr marL="3694542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709" y="5366715"/>
            <a:ext cx="5486400" cy="805326"/>
          </a:xfrm>
          <a:prstGeom prst="rect">
            <a:avLst/>
          </a:prstGeom>
        </p:spPr>
        <p:txBody>
          <a:bodyPr lIns="92364" tIns="46182" rIns="92364" bIns="46182"/>
          <a:lstStyle>
            <a:lvl1pPr marL="0" indent="0">
              <a:buNone/>
              <a:defRPr sz="1400"/>
            </a:lvl1pPr>
            <a:lvl2pPr marL="461818" indent="0">
              <a:buNone/>
              <a:defRPr sz="1200"/>
            </a:lvl2pPr>
            <a:lvl3pPr marL="923635" indent="0">
              <a:buNone/>
              <a:defRPr sz="1000"/>
            </a:lvl3pPr>
            <a:lvl4pPr marL="1385453" indent="0">
              <a:buNone/>
              <a:defRPr sz="900"/>
            </a:lvl4pPr>
            <a:lvl5pPr marL="1847271" indent="0">
              <a:buNone/>
              <a:defRPr sz="900"/>
            </a:lvl5pPr>
            <a:lvl6pPr marL="2309089" indent="0">
              <a:buNone/>
              <a:defRPr sz="900"/>
            </a:lvl6pPr>
            <a:lvl7pPr marL="2770906" indent="0">
              <a:buNone/>
              <a:defRPr sz="900"/>
            </a:lvl7pPr>
            <a:lvl8pPr marL="3232724" indent="0">
              <a:buNone/>
              <a:defRPr sz="900"/>
            </a:lvl8pPr>
            <a:lvl9pPr marL="3694542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742351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8007" y="275339"/>
            <a:ext cx="8229601" cy="1142735"/>
          </a:xfrm>
          <a:prstGeom prst="rect">
            <a:avLst/>
          </a:prstGeom>
        </p:spPr>
        <p:txBody>
          <a:bodyPr lIns="92364" tIns="46182" rIns="92364" bIns="46182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8007" y="1599511"/>
            <a:ext cx="8229601" cy="4526375"/>
          </a:xfrm>
          <a:prstGeom prst="rect">
            <a:avLst/>
          </a:prstGeom>
        </p:spPr>
        <p:txBody>
          <a:bodyPr vert="eaVert" lIns="92364" tIns="46182" rIns="92364" bIns="46182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366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1416" y="275339"/>
            <a:ext cx="2056191" cy="5850547"/>
          </a:xfrm>
          <a:prstGeom prst="rect">
            <a:avLst/>
          </a:prstGeom>
        </p:spPr>
        <p:txBody>
          <a:bodyPr vert="eaVert" lIns="92364" tIns="46182" rIns="92364" bIns="46182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8007" y="275339"/>
            <a:ext cx="6018590" cy="5850547"/>
          </a:xfrm>
          <a:prstGeom prst="rect">
            <a:avLst/>
          </a:prstGeom>
        </p:spPr>
        <p:txBody>
          <a:bodyPr vert="eaVert" lIns="92364" tIns="46182" rIns="92364" bIns="46182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2055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584C13-1CCF-4FF9-8373-876CB234FB3A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584C13-1CCF-4FF9-8373-876CB234FB3A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584C13-1CCF-4FF9-8373-876CB234FB3A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584C13-1CCF-4FF9-8373-876CB234FB3A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584C13-1CCF-4FF9-8373-876CB234FB3A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584C13-1CCF-4FF9-8373-876CB234FB3A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584C13-1CCF-4FF9-8373-876CB234FB3A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1EC87-C50B-404A-AD12-44F0DA161135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584C13-1CCF-4FF9-8373-876CB234FB3A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584C13-1CCF-4FF9-8373-876CB234FB3A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584C13-1CCF-4FF9-8373-876CB234FB3A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6"/>
            <a:ext cx="2057400" cy="43878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6"/>
            <a:ext cx="6019800" cy="43878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584C13-1CCF-4FF9-8373-876CB234FB3A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46CC1-0DF3-49FD-887F-37F23567C7C6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150C2-3415-4B49-ACCE-46C59FFE2EB3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927A6-29F7-4186-ACA8-B23A2AF04378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8939-74FD-4A40-81ED-64576E5A9DBE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B8E6F-3986-4A3C-BE22-2C32A81DC779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97602-44E2-49CA-861F-157BE27D1D08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control" Target="../activeX/activeX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84C13-1CCF-4FF9-8373-876CB234FB3A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6" name="Rectangle 16"/>
          <p:cNvSpPr>
            <a:spLocks noChangeArrowheads="1"/>
          </p:cNvSpPr>
          <p:nvPr/>
        </p:nvSpPr>
        <p:spPr bwMode="auto">
          <a:xfrm>
            <a:off x="1" y="6388492"/>
            <a:ext cx="9144000" cy="469508"/>
          </a:xfrm>
          <a:prstGeom prst="rect">
            <a:avLst/>
          </a:prstGeom>
          <a:solidFill>
            <a:srgbClr val="526A67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364" tIns="46182" rIns="92364" bIns="46182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black">
          <a:xfrm>
            <a:off x="6937829" y="6477619"/>
            <a:ext cx="2159404" cy="24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364" tIns="46182" rIns="92364" bIns="46182" anchor="ctr">
            <a:spAutoFit/>
          </a:bodyPr>
          <a:lstStyle/>
          <a:p>
            <a:pPr algn="r" eaLnBrk="0" hangingPunct="0">
              <a:defRPr/>
            </a:pPr>
            <a:r>
              <a:rPr lang="en-US" altLang="en-US" sz="1000" dirty="0">
                <a:solidFill>
                  <a:srgbClr val="FFFFFF"/>
                </a:solidFill>
                <a:cs typeface="Arial" charset="0"/>
              </a:rPr>
              <a:t>© 200</a:t>
            </a:r>
            <a:r>
              <a:rPr lang="en-US" altLang="zh-CN" sz="1000" dirty="0">
                <a:solidFill>
                  <a:srgbClr val="FFFFFF"/>
                </a:solidFill>
                <a:cs typeface="Arial" charset="0"/>
              </a:rPr>
              <a:t>7</a:t>
            </a:r>
            <a:r>
              <a:rPr lang="en-US" altLang="en-US" sz="1000" dirty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altLang="zh-CN" sz="1000" dirty="0">
                <a:solidFill>
                  <a:srgbClr val="FFFFFF"/>
                </a:solidFill>
                <a:cs typeface="Arial" charset="0"/>
              </a:rPr>
              <a:t>GEC</a:t>
            </a:r>
            <a:r>
              <a:rPr lang="en-US" altLang="en-US" sz="1000" dirty="0">
                <a:solidFill>
                  <a:srgbClr val="FFFFFF"/>
                </a:solidFill>
                <a:cs typeface="Arial" charset="0"/>
              </a:rPr>
              <a:t> Corporation</a:t>
            </a:r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black">
          <a:xfrm>
            <a:off x="695074" y="6503083"/>
            <a:ext cx="0" cy="19257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lIns="92364" tIns="46182" rIns="92364" bIns="46182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259" name="Rectangle 19"/>
          <p:cNvSpPr>
            <a:spLocks noChangeArrowheads="1"/>
          </p:cNvSpPr>
          <p:nvPr/>
        </p:nvSpPr>
        <p:spPr bwMode="black">
          <a:xfrm>
            <a:off x="767645" y="6477619"/>
            <a:ext cx="1554641" cy="246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364" tIns="46182" rIns="92364" bIns="46182" anchor="ctr">
            <a:spAutoFit/>
          </a:bodyPr>
          <a:lstStyle/>
          <a:p>
            <a:pPr eaLnBrk="0" hangingPunct="0">
              <a:defRPr/>
            </a:pPr>
            <a:r>
              <a:rPr lang="en-US" altLang="zh-CN" sz="1000" b="1" dirty="0">
                <a:solidFill>
                  <a:srgbClr val="FFFFFF"/>
                </a:solidFill>
                <a:ea typeface="黑体" pitchFamily="2" charset="-122"/>
                <a:cs typeface="Arial" charset="0"/>
              </a:rPr>
              <a:t>PPT</a:t>
            </a:r>
            <a:r>
              <a:rPr lang="zh-CN" altLang="en-US" sz="1000" b="1" dirty="0">
                <a:solidFill>
                  <a:srgbClr val="FFFFFF"/>
                </a:solidFill>
                <a:ea typeface="黑体" pitchFamily="2" charset="-122"/>
                <a:cs typeface="Arial" charset="0"/>
              </a:rPr>
              <a:t>心得分享</a:t>
            </a:r>
          </a:p>
        </p:txBody>
      </p:sp>
      <p:sp>
        <p:nvSpPr>
          <p:cNvPr id="10260" name="Rectangle 20"/>
          <p:cNvSpPr>
            <a:spLocks noChangeArrowheads="1"/>
          </p:cNvSpPr>
          <p:nvPr/>
        </p:nvSpPr>
        <p:spPr bwMode="auto">
          <a:xfrm>
            <a:off x="1938463" y="0"/>
            <a:ext cx="7205537" cy="685960"/>
          </a:xfrm>
          <a:prstGeom prst="rect">
            <a:avLst/>
          </a:prstGeom>
          <a:solidFill>
            <a:srgbClr val="526A67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364" tIns="46182" rIns="92364" bIns="46182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262" name="Line 22"/>
          <p:cNvSpPr>
            <a:spLocks noChangeShapeType="1"/>
          </p:cNvSpPr>
          <p:nvPr/>
        </p:nvSpPr>
        <p:spPr bwMode="black">
          <a:xfrm>
            <a:off x="2201334" y="286479"/>
            <a:ext cx="0" cy="23555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lIns="92364" tIns="46182" rIns="92364" bIns="46182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263" name="Text Box 23"/>
          <p:cNvSpPr txBox="1">
            <a:spLocks noChangeArrowheads="1"/>
          </p:cNvSpPr>
          <p:nvPr/>
        </p:nvSpPr>
        <p:spPr bwMode="black">
          <a:xfrm>
            <a:off x="2304547" y="226001"/>
            <a:ext cx="1230488" cy="33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364" tIns="46182" rIns="92364" bIns="46182">
            <a:spAutoFit/>
          </a:bodyPr>
          <a:lstStyle/>
          <a:p>
            <a:pPr eaLnBrk="0" hangingPunct="0">
              <a:defRPr/>
            </a:pPr>
            <a:r>
              <a:rPr lang="zh-CN" altLang="en-US" sz="160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  <a:cs typeface="Arial" charset="0"/>
              </a:rPr>
              <a:t>图解的世界</a:t>
            </a:r>
            <a:endParaRPr lang="en-US" altLang="en-US" sz="1600" dirty="0">
              <a:solidFill>
                <a:srgbClr val="FFFFFF"/>
              </a:solidFill>
              <a:latin typeface="黑体" pitchFamily="2" charset="-122"/>
              <a:ea typeface="黑体" pitchFamily="2" charset="-122"/>
              <a:cs typeface="Arial" charset="0"/>
            </a:endParaRPr>
          </a:p>
        </p:txBody>
      </p:sp>
      <p:sp>
        <p:nvSpPr>
          <p:cNvPr id="10264" name="Line 24"/>
          <p:cNvSpPr>
            <a:spLocks noChangeShapeType="1"/>
          </p:cNvSpPr>
          <p:nvPr/>
        </p:nvSpPr>
        <p:spPr bwMode="auto">
          <a:xfrm>
            <a:off x="2011035" y="868988"/>
            <a:ext cx="7132965" cy="0"/>
          </a:xfrm>
          <a:prstGeom prst="line">
            <a:avLst/>
          </a:prstGeom>
          <a:noFill/>
          <a:ln w="9525">
            <a:solidFill>
              <a:srgbClr val="526A67"/>
            </a:solidFill>
            <a:round/>
            <a:headEnd/>
            <a:tailEnd/>
          </a:ln>
          <a:effectLst/>
        </p:spPr>
        <p:txBody>
          <a:bodyPr lIns="92364" tIns="46182" rIns="92364" bIns="46182"/>
          <a:lstStyle/>
          <a:p>
            <a:pPr>
              <a:defRPr/>
            </a:pPr>
            <a:endParaRPr lang="zh-CN" altLang="en-US"/>
          </a:p>
        </p:txBody>
      </p:sp>
      <p:pic>
        <p:nvPicPr>
          <p:cNvPr id="2060" name="图片 9" descr="Logo%20-%20Office%202003%20Carr%E9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29" y="5506772"/>
            <a:ext cx="1088571" cy="88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ontrols>
      <mc:AlternateContent xmlns:mc="http://schemas.openxmlformats.org/markup-compatibility/2006">
        <mc:Choice xmlns:v="urn:schemas-microsoft-com:vml" Requires="v">
          <p:control spid="2062" r:id="rId14" imgW="1907790" imgH="905001"/>
        </mc:Choice>
        <mc:Fallback>
          <p:control r:id="rId14" imgW="1907790" imgH="905001">
            <p:pic>
              <p:nvPicPr>
                <p:cNvPr id="0" name="FOfficeDoc1"/>
                <p:cNvPicPr preferRelativeResize="0">
                  <a:picLocks noChangeAspect="1" noChangeArrowheads="1" noChangeShapeType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700" y="0"/>
                  <a:ext cx="1911350" cy="9064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61818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2363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8545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4727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6363" indent="-346363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50454" indent="-288636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54544" indent="-230909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16362" indent="-230909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78180" indent="-23090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39997" indent="-23090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3001815" indent="-23090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63633" indent="-23090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925451" indent="-23090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236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1818" algn="l" defTabSz="9236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3635" algn="l" defTabSz="9236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5453" algn="l" defTabSz="9236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7271" algn="l" defTabSz="9236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089" algn="l" defTabSz="9236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70906" algn="l" defTabSz="9236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32724" algn="l" defTabSz="9236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94542" algn="l" defTabSz="9236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5167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82584C13-1CCF-4FF9-8373-876CB234FB3A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7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4.e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6.emf"/><Relationship Id="rId5" Type="http://schemas.openxmlformats.org/officeDocument/2006/relationships/image" Target="../media/image13.emf"/><Relationship Id="rId15" Type="http://schemas.openxmlformats.org/officeDocument/2006/relationships/image" Target="../media/image18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5.emf"/><Relationship Id="rId14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4.emf"/><Relationship Id="rId5" Type="http://schemas.openxmlformats.org/officeDocument/2006/relationships/image" Target="../media/image21.emf"/><Relationship Id="rId10" Type="http://schemas.openxmlformats.org/officeDocument/2006/relationships/image" Target="../media/image23.wmf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slide" Target="slide8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700808"/>
            <a:ext cx="9144000" cy="1470025"/>
          </a:xfrm>
          <a:solidFill>
            <a:schemeClr val="bg2"/>
          </a:solidFill>
        </p:spPr>
        <p:txBody>
          <a:bodyPr/>
          <a:lstStyle/>
          <a:p>
            <a:r>
              <a:rPr lang="zh-CN" altLang="en-US" b="1" dirty="0" smtClean="0"/>
              <a:t>图像目标识别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en-US" altLang="zh-CN" sz="3600" dirty="0" smtClean="0"/>
              <a:t>——</a:t>
            </a:r>
            <a:r>
              <a:rPr lang="zh-CN" altLang="en-US" sz="3600" dirty="0" smtClean="0"/>
              <a:t>基于超像素特征提取的方法</a:t>
            </a:r>
            <a:endParaRPr lang="zh-CN" altLang="en-US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3648" y="3645024"/>
            <a:ext cx="6400800" cy="1752600"/>
          </a:xfrm>
        </p:spPr>
        <p:txBody>
          <a:bodyPr>
            <a:normAutofit/>
          </a:bodyPr>
          <a:lstStyle/>
          <a:p>
            <a:fld id="{A4ECAA16-EB51-4701-9EC5-2231577CEC61}" type="datetime5">
              <a:rPr lang="en-US" altLang="zh-CN" smtClean="0"/>
              <a:pPr/>
              <a:t>6-Jun-13</a:t>
            </a:fld>
            <a:endParaRPr lang="en-US" altLang="zh-CN" dirty="0" smtClean="0"/>
          </a:p>
          <a:p>
            <a:pPr algn="l"/>
            <a:r>
              <a:rPr lang="en-US" altLang="zh-CN" b="1" dirty="0"/>
              <a:t>	 </a:t>
            </a:r>
            <a:r>
              <a:rPr lang="en-US" altLang="zh-CN" b="1" dirty="0" smtClean="0"/>
              <a:t>    </a:t>
            </a:r>
            <a:r>
              <a:rPr lang="zh-CN" altLang="en-US" b="1" dirty="0" smtClean="0"/>
              <a:t>指导老师</a:t>
            </a:r>
            <a:r>
              <a:rPr lang="zh-CN" altLang="en-US" b="1" dirty="0"/>
              <a:t>：</a:t>
            </a:r>
            <a:r>
              <a:rPr lang="zh-CN" altLang="en-US" b="1" dirty="0" smtClean="0"/>
              <a:t> </a:t>
            </a:r>
            <a:r>
              <a:rPr lang="zh-CN" altLang="en-US" dirty="0" smtClean="0"/>
              <a:t>刘磊</a:t>
            </a:r>
            <a:endParaRPr lang="en-US" altLang="zh-CN" dirty="0" smtClean="0"/>
          </a:p>
          <a:p>
            <a:pPr algn="l"/>
            <a:r>
              <a:rPr lang="en-US" altLang="zh-CN" b="1" dirty="0" smtClean="0"/>
              <a:t>	     </a:t>
            </a:r>
            <a:r>
              <a:rPr lang="zh-CN" altLang="en-US" b="1" dirty="0" smtClean="0"/>
              <a:t>答辩人：</a:t>
            </a:r>
            <a:r>
              <a:rPr lang="zh-CN" altLang="en-US" dirty="0" smtClean="0"/>
              <a:t>夏侯佐鑫</a:t>
            </a:r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44E1-F27A-4F13-A8E9-B6BD239C5265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大学之道，在明明德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157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44E1-F27A-4F13-A8E9-B6BD239C5265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大学之道，在明明德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1" r="6667"/>
          <a:stretch>
            <a:fillRect/>
          </a:stretch>
        </p:blipFill>
        <p:spPr bwMode="auto">
          <a:xfrm>
            <a:off x="791579" y="1484784"/>
            <a:ext cx="7560841" cy="295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43" y="1366912"/>
            <a:ext cx="8942645" cy="307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9" r="6143"/>
          <a:stretch>
            <a:fillRect/>
          </a:stretch>
        </p:blipFill>
        <p:spPr bwMode="auto">
          <a:xfrm>
            <a:off x="466447" y="1421372"/>
            <a:ext cx="8211105" cy="296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25503" y="5084633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 err="1" smtClean="0">
                <a:latin typeface="黑体" pitchFamily="49" charset="-122"/>
                <a:ea typeface="黑体" pitchFamily="49" charset="-122"/>
              </a:rPr>
              <a:t>DnseSIFT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特征</a:t>
            </a:r>
            <a:endParaRPr lang="zh-CN" altLang="en-US" sz="3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29322" y="5088532"/>
            <a:ext cx="26853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 err="1" smtClean="0">
                <a:latin typeface="黑体" pitchFamily="49" charset="-122"/>
                <a:ea typeface="黑体" pitchFamily="49" charset="-122"/>
              </a:rPr>
              <a:t>DnseColor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特征</a:t>
            </a:r>
            <a:endParaRPr lang="zh-CN" altLang="en-US" sz="3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01841" y="5084633"/>
            <a:ext cx="23006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 err="1" smtClean="0">
                <a:latin typeface="黑体" pitchFamily="49" charset="-122"/>
                <a:ea typeface="黑体" pitchFamily="49" charset="-122"/>
              </a:rPr>
              <a:t>Textons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特征</a:t>
            </a:r>
            <a:endParaRPr lang="zh-CN" altLang="en-US" sz="30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339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" grpId="0"/>
      <p:bldP spid="12" grpId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44E1-F27A-4F13-A8E9-B6BD239C5265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大学之道，在明明德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925891"/>
              </p:ext>
            </p:extLst>
          </p:nvPr>
        </p:nvGraphicFramePr>
        <p:xfrm>
          <a:off x="107504" y="1556792"/>
          <a:ext cx="9001000" cy="460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1" name="Visio" r:id="rId4" imgW="9250064" imgH="4225000" progId="Visio.Drawing.11">
                  <p:embed/>
                </p:oleObj>
              </mc:Choice>
              <mc:Fallback>
                <p:oleObj name="Visio" r:id="rId4" imgW="9250064" imgH="42250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556792"/>
                        <a:ext cx="9001000" cy="46085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619672" y="764704"/>
            <a:ext cx="55707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/>
              <a:t>超像素直方图的建立及组合过程</a:t>
            </a:r>
            <a:endParaRPr lang="zh-CN" altLang="en-US" sz="3000" dirty="0"/>
          </a:p>
        </p:txBody>
      </p:sp>
      <p:sp>
        <p:nvSpPr>
          <p:cNvPr id="14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50106"/>
              </p:ext>
            </p:extLst>
          </p:nvPr>
        </p:nvGraphicFramePr>
        <p:xfrm>
          <a:off x="611560" y="1988840"/>
          <a:ext cx="8045032" cy="3744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2" name="Visio" r:id="rId6" imgW="3857455" imgH="1653883" progId="Visio.Drawing.11">
                  <p:embed/>
                </p:oleObj>
              </mc:Choice>
              <mc:Fallback>
                <p:oleObj name="Visio" r:id="rId6" imgW="3857455" imgH="1653883" progId="Visio.Drawing.11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988840"/>
                        <a:ext cx="8045032" cy="37444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95483"/>
              </p:ext>
            </p:extLst>
          </p:nvPr>
        </p:nvGraphicFramePr>
        <p:xfrm>
          <a:off x="933503" y="1440160"/>
          <a:ext cx="7094881" cy="4653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3" name="Visio" r:id="rId8" imgW="4399226" imgH="2881001" progId="Visio.Drawing.11">
                  <p:embed/>
                </p:oleObj>
              </mc:Choice>
              <mc:Fallback>
                <p:oleObj name="Visio" r:id="rId8" imgW="4399226" imgH="2881001" progId="Visio.Drawing.11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503" y="1440160"/>
                        <a:ext cx="7094881" cy="46531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4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721716"/>
              </p:ext>
            </p:extLst>
          </p:nvPr>
        </p:nvGraphicFramePr>
        <p:xfrm>
          <a:off x="1514656" y="1384419"/>
          <a:ext cx="6081680" cy="4924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4" name="Visio" r:id="rId10" imgW="5056262" imgH="4096242" progId="Visio.Drawing.11">
                  <p:embed/>
                </p:oleObj>
              </mc:Choice>
              <mc:Fallback>
                <p:oleObj name="Visio" r:id="rId10" imgW="5056262" imgH="4096242" progId="Visio.Drawing.11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656" y="1384419"/>
                        <a:ext cx="6081680" cy="49249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705831"/>
              </p:ext>
            </p:extLst>
          </p:nvPr>
        </p:nvGraphicFramePr>
        <p:xfrm>
          <a:off x="3707904" y="5229200"/>
          <a:ext cx="4763330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5" name="Equation" r:id="rId12" imgW="1397000" imgH="190500" progId="Equation.DSMT4">
                  <p:embed/>
                </p:oleObj>
              </mc:Choice>
              <mc:Fallback>
                <p:oleObj name="Equation" r:id="rId12" imgW="1397000" imgH="1905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5229200"/>
                        <a:ext cx="4763330" cy="6480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7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6978359"/>
              </p:ext>
            </p:extLst>
          </p:nvPr>
        </p:nvGraphicFramePr>
        <p:xfrm>
          <a:off x="3851920" y="1556792"/>
          <a:ext cx="4885465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6" name="Equation" r:id="rId14" imgW="1803400" imgH="368300" progId="Equation.DSMT4">
                  <p:embed/>
                </p:oleObj>
              </mc:Choice>
              <mc:Fallback>
                <p:oleObj name="Equation" r:id="rId14" imgW="1803400" imgH="368300" progId="Equation.DSMT4">
                  <p:embed/>
                  <p:pic>
                    <p:nvPicPr>
                      <p:cNvPr id="0" name="Object 2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1556792"/>
                        <a:ext cx="4885465" cy="1008112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530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44E1-F27A-4F13-A8E9-B6BD239C5265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大学之道，在明明德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37" y="692696"/>
            <a:ext cx="22621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 smtClean="0">
                <a:latin typeface="Courier New" pitchFamily="49" charset="0"/>
                <a:cs typeface="Courier New" pitchFamily="49" charset="0"/>
              </a:rPr>
              <a:t>SVM Train</a:t>
            </a:r>
            <a:endParaRPr lang="zh-CN" altLang="en-US" sz="3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4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50376"/>
              </p:ext>
            </p:extLst>
          </p:nvPr>
        </p:nvGraphicFramePr>
        <p:xfrm>
          <a:off x="450766" y="1556792"/>
          <a:ext cx="8369706" cy="295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8" name="Visio" r:id="rId4" imgW="5559432" imgH="1961607" progId="Visio.Drawing.11">
                  <p:embed/>
                </p:oleObj>
              </mc:Choice>
              <mc:Fallback>
                <p:oleObj name="Visio" r:id="rId4" imgW="5559432" imgH="1961607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766" y="1556792"/>
                        <a:ext cx="8369706" cy="29523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702978" y="4725144"/>
            <a:ext cx="59554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000" dirty="0" smtClean="0"/>
              <a:t>超像素特征通过支持向量机训练出</a:t>
            </a:r>
            <a:endParaRPr lang="en-US" altLang="zh-CN" sz="3000" dirty="0" smtClean="0"/>
          </a:p>
          <a:p>
            <a:pPr algn="ctr"/>
            <a:r>
              <a:rPr lang="zh-CN" altLang="en-US" sz="3000" dirty="0" smtClean="0"/>
              <a:t>分类（前景</a:t>
            </a:r>
            <a:r>
              <a:rPr lang="en-US" altLang="zh-CN" sz="3000" dirty="0" smtClean="0"/>
              <a:t>/</a:t>
            </a:r>
            <a:r>
              <a:rPr lang="zh-CN" altLang="en-US" sz="3000" dirty="0" smtClean="0"/>
              <a:t>背景）模型</a:t>
            </a:r>
            <a:endParaRPr lang="zh-CN" altLang="en-US" sz="30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735571"/>
              </p:ext>
            </p:extLst>
          </p:nvPr>
        </p:nvGraphicFramePr>
        <p:xfrm>
          <a:off x="3824942" y="2613670"/>
          <a:ext cx="1611154" cy="671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9" name="Equation" r:id="rId6" imgW="457200" imgH="190440" progId="Equation.DSMT4">
                  <p:embed/>
                </p:oleObj>
              </mc:Choice>
              <mc:Fallback>
                <p:oleObj name="Equation" r:id="rId6" imgW="4572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24942" y="2613670"/>
                        <a:ext cx="1611154" cy="671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95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725586"/>
              </p:ext>
            </p:extLst>
          </p:nvPr>
        </p:nvGraphicFramePr>
        <p:xfrm>
          <a:off x="3963863" y="2822029"/>
          <a:ext cx="5000625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8" name="Visio" r:id="rId4" imgW="5002814" imgH="3342048" progId="Visio.Drawing.11">
                  <p:embed/>
                </p:oleObj>
              </mc:Choice>
              <mc:Fallback>
                <p:oleObj name="Visio" r:id="rId4" imgW="5002814" imgH="3342048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3863" y="2822029"/>
                        <a:ext cx="5000625" cy="334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曲线连接符 8"/>
          <p:cNvCxnSpPr/>
          <p:nvPr/>
        </p:nvCxnSpPr>
        <p:spPr>
          <a:xfrm>
            <a:off x="4942642" y="3965356"/>
            <a:ext cx="3229758" cy="2020268"/>
          </a:xfrm>
          <a:prstGeom prst="curvedConnector3">
            <a:avLst>
              <a:gd name="adj1" fmla="val 51966"/>
            </a:avLst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44E1-F27A-4F13-A8E9-B6BD239C5265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大学之道，在明明德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95736" y="528509"/>
            <a:ext cx="5493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latin typeface="Courier New" pitchFamily="49" charset="0"/>
                <a:cs typeface="Courier New" pitchFamily="49" charset="0"/>
              </a:rPr>
              <a:t>CRF </a:t>
            </a:r>
            <a:r>
              <a:rPr lang="en-US" altLang="zh-CN" sz="3000" b="1" dirty="0" smtClean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altLang="zh-CN" sz="3000" b="1" dirty="0" err="1" smtClean="0">
                <a:latin typeface="Courier New" pitchFamily="49" charset="0"/>
                <a:cs typeface="Courier New" pitchFamily="49" charset="0"/>
              </a:rPr>
              <a:t>superpixel</a:t>
            </a:r>
            <a:r>
              <a:rPr lang="en-US" altLang="zh-CN" sz="3000" b="1" dirty="0" smtClean="0">
                <a:latin typeface="Courier New" pitchFamily="49" charset="0"/>
                <a:cs typeface="Courier New" pitchFamily="49" charset="0"/>
              </a:rPr>
              <a:t>-graph</a:t>
            </a:r>
            <a:endParaRPr lang="zh-CN" altLang="en-US" sz="3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4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2" t="8771" r="16710" b="17287"/>
          <a:stretch>
            <a:fillRect/>
          </a:stretch>
        </p:blipFill>
        <p:spPr bwMode="auto">
          <a:xfrm>
            <a:off x="410144" y="1163092"/>
            <a:ext cx="3297760" cy="2481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 rot="2264154">
            <a:off x="3676436" y="3641320"/>
            <a:ext cx="93951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658856"/>
              </p:ext>
            </p:extLst>
          </p:nvPr>
        </p:nvGraphicFramePr>
        <p:xfrm>
          <a:off x="4139952" y="1441686"/>
          <a:ext cx="4600852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9" name="Equation" r:id="rId7" imgW="2197100" imgH="444500" progId="Equation.DSMT4">
                  <p:embed/>
                </p:oleObj>
              </mc:Choice>
              <mc:Fallback>
                <p:oleObj name="Equation" r:id="rId7" imgW="2197100" imgH="4445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1441686"/>
                        <a:ext cx="4600852" cy="9361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608708"/>
              </p:ext>
            </p:extLst>
          </p:nvPr>
        </p:nvGraphicFramePr>
        <p:xfrm>
          <a:off x="410144" y="4581128"/>
          <a:ext cx="3859422" cy="536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0" name="Equation" r:id="rId9" imgW="1371600" imgH="190440" progId="Equation.DSMT4">
                  <p:embed/>
                </p:oleObj>
              </mc:Choice>
              <mc:Fallback>
                <p:oleObj name="Equation" r:id="rId9" imgW="1371600" imgH="19044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144" y="4581128"/>
                        <a:ext cx="3859422" cy="5360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椭圆 28"/>
          <p:cNvSpPr/>
          <p:nvPr/>
        </p:nvSpPr>
        <p:spPr>
          <a:xfrm>
            <a:off x="2808706" y="4540076"/>
            <a:ext cx="1331246" cy="720080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75499" y="5445224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/>
              <a:t>支持向量机</a:t>
            </a:r>
            <a:endParaRPr lang="zh-CN" altLang="en-US" sz="3000" dirty="0"/>
          </a:p>
        </p:txBody>
      </p:sp>
      <p:sp>
        <p:nvSpPr>
          <p:cNvPr id="36" name="右箭头 35"/>
          <p:cNvSpPr/>
          <p:nvPr/>
        </p:nvSpPr>
        <p:spPr>
          <a:xfrm rot="18962267">
            <a:off x="2345176" y="5221462"/>
            <a:ext cx="824464" cy="555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20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44E1-F27A-4F13-A8E9-B6BD239C5265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大学之道，在明明德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469121"/>
            <a:ext cx="76328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6000" b="1" dirty="0" smtClean="0">
                <a:latin typeface="Courier New" pitchFamily="49" charset="0"/>
                <a:cs typeface="Courier New" pitchFamily="49" charset="0"/>
              </a:rPr>
              <a:t>Results(graz-02)</a:t>
            </a:r>
            <a:endParaRPr lang="zh-CN" altLang="en-US" sz="6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700808"/>
            <a:ext cx="1512168" cy="201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133" y="1700808"/>
            <a:ext cx="2596099" cy="202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99" y="1700809"/>
            <a:ext cx="2619921" cy="201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99" y="3730799"/>
            <a:ext cx="7156425" cy="2758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092314059"/>
              </p:ext>
            </p:extLst>
          </p:nvPr>
        </p:nvGraphicFramePr>
        <p:xfrm>
          <a:off x="1359997" y="1556792"/>
          <a:ext cx="6900428" cy="45723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60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44E1-F27A-4F13-A8E9-B6BD239C5265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大学之道，在明明德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9592" y="397113"/>
            <a:ext cx="756084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6000" b="1" dirty="0" smtClean="0">
                <a:latin typeface="Courier New" pitchFamily="49" charset="0"/>
                <a:cs typeface="Courier New" pitchFamily="49" charset="0"/>
              </a:rPr>
              <a:t>Results(</a:t>
            </a:r>
            <a:r>
              <a:rPr lang="en-US" altLang="zh-CN" sz="6000" b="1" dirty="0" err="1" smtClean="0">
                <a:latin typeface="Courier New" pitchFamily="49" charset="0"/>
                <a:cs typeface="Courier New" pitchFamily="49" charset="0"/>
              </a:rPr>
              <a:t>sowerby</a:t>
            </a:r>
            <a:r>
              <a:rPr lang="en-US" altLang="zh-CN" sz="6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zh-CN" altLang="en-US" sz="6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2776"/>
            <a:ext cx="6871964" cy="152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40" y="2939380"/>
            <a:ext cx="6868640" cy="152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502621"/>
            <a:ext cx="6256660" cy="1734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69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44E1-F27A-4F13-A8E9-B6BD239C5265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大学之道，在明明德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b="1">
              <a:latin typeface="+mn-ea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b="1">
              <a:latin typeface="+mn-ea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b="1">
              <a:latin typeface="+mn-ea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b="1">
              <a:latin typeface="+mn-ea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b="1">
              <a:latin typeface="+mn-ea"/>
            </a:endParaRP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b="1"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b="1">
              <a:latin typeface="+mn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b="1">
              <a:latin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40932" y="1463979"/>
            <a:ext cx="6174952" cy="4701325"/>
            <a:chOff x="6157630" y="1584406"/>
            <a:chExt cx="5422429" cy="3909448"/>
          </a:xfrm>
        </p:grpSpPr>
        <p:grpSp>
          <p:nvGrpSpPr>
            <p:cNvPr id="18" name="组合 17"/>
            <p:cNvGrpSpPr/>
            <p:nvPr/>
          </p:nvGrpSpPr>
          <p:grpSpPr>
            <a:xfrm>
              <a:off x="6157630" y="1584406"/>
              <a:ext cx="5422429" cy="3899285"/>
              <a:chOff x="1516344" y="1656414"/>
              <a:chExt cx="5422429" cy="3899285"/>
            </a:xfrm>
          </p:grpSpPr>
          <p:cxnSp>
            <p:nvCxnSpPr>
              <p:cNvPr id="36" name="直接连接符 35"/>
              <p:cNvCxnSpPr>
                <a:stCxn id="24" idx="2"/>
              </p:cNvCxnSpPr>
              <p:nvPr/>
            </p:nvCxnSpPr>
            <p:spPr>
              <a:xfrm flipH="1">
                <a:off x="3941529" y="2372618"/>
                <a:ext cx="221316" cy="2386513"/>
              </a:xfrm>
              <a:prstGeom prst="lin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</a:ln>
              <a:effectLst/>
            </p:spPr>
          </p:cxnSp>
          <p:sp>
            <p:nvSpPr>
              <p:cNvPr id="20" name="椭圆 6"/>
              <p:cNvSpPr/>
              <p:nvPr/>
            </p:nvSpPr>
            <p:spPr>
              <a:xfrm>
                <a:off x="1936516" y="3783731"/>
                <a:ext cx="4629311" cy="1771968"/>
              </a:xfrm>
              <a:custGeom>
                <a:avLst/>
                <a:gdLst/>
                <a:ahLst/>
                <a:cxnLst/>
                <a:rect l="l" t="t" r="r" b="b"/>
                <a:pathLst>
                  <a:path w="5372650" h="1610464">
                    <a:moveTo>
                      <a:pt x="2686326" y="64479"/>
                    </a:moveTo>
                    <a:cubicBezTo>
                      <a:pt x="1357596" y="64479"/>
                      <a:pt x="280448" y="329962"/>
                      <a:pt x="280448" y="657452"/>
                    </a:cubicBezTo>
                    <a:cubicBezTo>
                      <a:pt x="280448" y="984942"/>
                      <a:pt x="1357596" y="1250425"/>
                      <a:pt x="2686326" y="1250425"/>
                    </a:cubicBezTo>
                    <a:cubicBezTo>
                      <a:pt x="4015056" y="1250425"/>
                      <a:pt x="5092204" y="984942"/>
                      <a:pt x="5092204" y="657452"/>
                    </a:cubicBezTo>
                    <a:cubicBezTo>
                      <a:pt x="5092204" y="329962"/>
                      <a:pt x="4015056" y="64479"/>
                      <a:pt x="2686326" y="64479"/>
                    </a:cubicBezTo>
                    <a:close/>
                    <a:moveTo>
                      <a:pt x="2686325" y="0"/>
                    </a:moveTo>
                    <a:cubicBezTo>
                      <a:pt x="4169941" y="0"/>
                      <a:pt x="5372650" y="360515"/>
                      <a:pt x="5372650" y="805232"/>
                    </a:cubicBezTo>
                    <a:cubicBezTo>
                      <a:pt x="5372650" y="1249949"/>
                      <a:pt x="4169941" y="1610464"/>
                      <a:pt x="2686325" y="1610464"/>
                    </a:cubicBezTo>
                    <a:cubicBezTo>
                      <a:pt x="1202709" y="1610464"/>
                      <a:pt x="0" y="1249949"/>
                      <a:pt x="0" y="805232"/>
                    </a:cubicBezTo>
                    <a:cubicBezTo>
                      <a:pt x="0" y="360515"/>
                      <a:pt x="1202709" y="0"/>
                      <a:pt x="2686325" y="0"/>
                    </a:cubicBezTo>
                    <a:close/>
                  </a:path>
                </a:pathLst>
              </a:custGeom>
              <a:solidFill>
                <a:srgbClr val="002060"/>
              </a:solidFill>
              <a:ln w="3175" cap="flat" cmpd="sng" algn="ctr">
                <a:solidFill>
                  <a:srgbClr val="D7D7D7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6B2E6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cxnSp>
            <p:nvCxnSpPr>
              <p:cNvPr id="23" name="直接连接符 22"/>
              <p:cNvCxnSpPr>
                <a:stCxn id="26" idx="2"/>
              </p:cNvCxnSpPr>
              <p:nvPr/>
            </p:nvCxnSpPr>
            <p:spPr>
              <a:xfrm>
                <a:off x="2368046" y="3111027"/>
                <a:ext cx="1162612" cy="1648521"/>
              </a:xfrm>
              <a:prstGeom prst="lin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</a:ln>
              <a:effectLst/>
            </p:spPr>
          </p:cxnSp>
          <p:sp>
            <p:nvSpPr>
              <p:cNvPr id="24" name="矩形 23"/>
              <p:cNvSpPr/>
              <p:nvPr/>
            </p:nvSpPr>
            <p:spPr>
              <a:xfrm>
                <a:off x="3372436" y="1656414"/>
                <a:ext cx="1580816" cy="716204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D7D7D7"/>
                </a:solidFill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defRPr/>
                </a:pPr>
                <a:r>
                  <a:rPr kumimoji="0" lang="zh-CN" altLang="en-US" sz="3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</a:rPr>
                  <a:t>多类分类的改善</a:t>
                </a:r>
                <a:endParaRPr kumimoji="0" lang="zh-CN" altLang="en-US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 rot="21539657">
                <a:off x="1516344" y="2309615"/>
                <a:ext cx="1688547" cy="801473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D7D7D7"/>
                </a:solidFill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defRPr/>
                </a:pPr>
                <a:r>
                  <a:rPr kumimoji="0" lang="zh-CN" altLang="en-US" sz="3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</a:rPr>
                  <a:t>数据量大</a:t>
                </a:r>
                <a:endParaRPr kumimoji="0" lang="en-US" altLang="zh-CN" sz="3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</a:endParaRPr>
              </a:p>
              <a:p>
                <a:pPr lvl="0" algn="ctr">
                  <a:defRPr/>
                </a:pPr>
                <a:r>
                  <a:rPr lang="zh-CN" altLang="en-US" sz="3000" b="1" kern="0" dirty="0" smtClean="0">
                    <a:solidFill>
                      <a:srgbClr val="4D4D4D"/>
                    </a:solidFill>
                    <a:latin typeface="+mn-ea"/>
                  </a:rPr>
                  <a:t>硬件限制</a:t>
                </a:r>
                <a:endParaRPr kumimoji="0" lang="zh-CN" altLang="en-US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3649201" y="2731388"/>
                <a:ext cx="1531709" cy="693066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D7D7D7"/>
                </a:solidFill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defRPr/>
                </a:pPr>
                <a:r>
                  <a:rPr lang="zh-CN" altLang="en-US" sz="3000" b="1" kern="0" dirty="0" smtClean="0">
                    <a:solidFill>
                      <a:srgbClr val="4D4D4D"/>
                    </a:solidFill>
                    <a:latin typeface="+mn-ea"/>
                  </a:rPr>
                  <a:t>可选参数多且敏感</a:t>
                </a:r>
                <a:endParaRPr kumimoji="0" lang="zh-CN" altLang="en-US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364405" y="2194889"/>
                <a:ext cx="1574368" cy="712660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D7D7D7"/>
                </a:solidFill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defRPr/>
                </a:pPr>
                <a:r>
                  <a:rPr lang="zh-CN" altLang="en-US" sz="3000" b="1" kern="0" dirty="0" smtClean="0">
                    <a:solidFill>
                      <a:srgbClr val="4D4D4D"/>
                    </a:solidFill>
                    <a:latin typeface="+mn-ea"/>
                  </a:rPr>
                  <a:t>未考虑参数相关性</a:t>
                </a:r>
                <a:endParaRPr kumimoji="0" lang="zh-CN" altLang="en-US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cxnSp>
            <p:nvCxnSpPr>
              <p:cNvPr id="37" name="直接连接符 36"/>
              <p:cNvCxnSpPr>
                <a:stCxn id="29" idx="2"/>
              </p:cNvCxnSpPr>
              <p:nvPr/>
            </p:nvCxnSpPr>
            <p:spPr>
              <a:xfrm>
                <a:off x="4415056" y="3424454"/>
                <a:ext cx="70294" cy="1334678"/>
              </a:xfrm>
              <a:prstGeom prst="lin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</a:ln>
              <a:effectLst/>
            </p:spPr>
          </p:cxnSp>
          <p:cxnSp>
            <p:nvCxnSpPr>
              <p:cNvPr id="38" name="直接连接符 37"/>
              <p:cNvCxnSpPr>
                <a:stCxn id="30" idx="2"/>
              </p:cNvCxnSpPr>
              <p:nvPr/>
            </p:nvCxnSpPr>
            <p:spPr>
              <a:xfrm flipH="1">
                <a:off x="4820334" y="2907550"/>
                <a:ext cx="1331255" cy="1851584"/>
              </a:xfrm>
              <a:prstGeom prst="lin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</a:ln>
              <a:effectLst/>
            </p:spPr>
          </p:cxnSp>
        </p:grpSp>
        <p:sp>
          <p:nvSpPr>
            <p:cNvPr id="19" name="TextBox 23"/>
            <p:cNvSpPr txBox="1"/>
            <p:nvPr/>
          </p:nvSpPr>
          <p:spPr>
            <a:xfrm>
              <a:off x="7734613" y="4969186"/>
              <a:ext cx="2587244" cy="52466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500" b="1" dirty="0">
                  <a:latin typeface="Times New Roman" pitchFamily="18" charset="0"/>
                  <a:cs typeface="Times New Roman" pitchFamily="18" charset="0"/>
                </a:rPr>
                <a:t>Drawbacks</a:t>
              </a:r>
              <a:endParaRPr lang="zh-CN" altLang="en-US" sz="35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892526" y="1768683"/>
            <a:ext cx="5271765" cy="4396621"/>
            <a:chOff x="6577802" y="1837787"/>
            <a:chExt cx="4629311" cy="3656067"/>
          </a:xfrm>
        </p:grpSpPr>
        <p:grpSp>
          <p:nvGrpSpPr>
            <p:cNvPr id="78" name="组合 77"/>
            <p:cNvGrpSpPr/>
            <p:nvPr/>
          </p:nvGrpSpPr>
          <p:grpSpPr>
            <a:xfrm>
              <a:off x="6577802" y="1837787"/>
              <a:ext cx="4629311" cy="3645904"/>
              <a:chOff x="1936516" y="1909795"/>
              <a:chExt cx="4629311" cy="3645904"/>
            </a:xfrm>
          </p:grpSpPr>
          <p:sp>
            <p:nvSpPr>
              <p:cNvPr id="81" name="椭圆 6"/>
              <p:cNvSpPr/>
              <p:nvPr/>
            </p:nvSpPr>
            <p:spPr>
              <a:xfrm>
                <a:off x="1936516" y="3783731"/>
                <a:ext cx="4629311" cy="1771968"/>
              </a:xfrm>
              <a:custGeom>
                <a:avLst/>
                <a:gdLst/>
                <a:ahLst/>
                <a:cxnLst/>
                <a:rect l="l" t="t" r="r" b="b"/>
                <a:pathLst>
                  <a:path w="5372650" h="1610464">
                    <a:moveTo>
                      <a:pt x="2686326" y="64479"/>
                    </a:moveTo>
                    <a:cubicBezTo>
                      <a:pt x="1357596" y="64479"/>
                      <a:pt x="280448" y="329962"/>
                      <a:pt x="280448" y="657452"/>
                    </a:cubicBezTo>
                    <a:cubicBezTo>
                      <a:pt x="280448" y="984942"/>
                      <a:pt x="1357596" y="1250425"/>
                      <a:pt x="2686326" y="1250425"/>
                    </a:cubicBezTo>
                    <a:cubicBezTo>
                      <a:pt x="4015056" y="1250425"/>
                      <a:pt x="5092204" y="984942"/>
                      <a:pt x="5092204" y="657452"/>
                    </a:cubicBezTo>
                    <a:cubicBezTo>
                      <a:pt x="5092204" y="329962"/>
                      <a:pt x="4015056" y="64479"/>
                      <a:pt x="2686326" y="64479"/>
                    </a:cubicBezTo>
                    <a:close/>
                    <a:moveTo>
                      <a:pt x="2686325" y="0"/>
                    </a:moveTo>
                    <a:cubicBezTo>
                      <a:pt x="4169941" y="0"/>
                      <a:pt x="5372650" y="360515"/>
                      <a:pt x="5372650" y="805232"/>
                    </a:cubicBezTo>
                    <a:cubicBezTo>
                      <a:pt x="5372650" y="1249949"/>
                      <a:pt x="4169941" y="1610464"/>
                      <a:pt x="2686325" y="1610464"/>
                    </a:cubicBezTo>
                    <a:cubicBezTo>
                      <a:pt x="1202709" y="1610464"/>
                      <a:pt x="0" y="1249949"/>
                      <a:pt x="0" y="805232"/>
                    </a:cubicBezTo>
                    <a:cubicBezTo>
                      <a:pt x="0" y="360515"/>
                      <a:pt x="1202709" y="0"/>
                      <a:pt x="2686325" y="0"/>
                    </a:cubicBezTo>
                    <a:close/>
                  </a:path>
                </a:pathLst>
              </a:custGeom>
              <a:solidFill>
                <a:srgbClr val="002060"/>
              </a:solidFill>
              <a:ln w="3175" cap="flat" cmpd="sng" algn="ctr">
                <a:solidFill>
                  <a:srgbClr val="D7D7D7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6B2E6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cxnSp>
            <p:nvCxnSpPr>
              <p:cNvPr id="80" name="直接连接符 79"/>
              <p:cNvCxnSpPr>
                <a:stCxn id="83" idx="2"/>
              </p:cNvCxnSpPr>
              <p:nvPr/>
            </p:nvCxnSpPr>
            <p:spPr>
              <a:xfrm flipH="1">
                <a:off x="3941530" y="2372616"/>
                <a:ext cx="221314" cy="2386515"/>
              </a:xfrm>
              <a:prstGeom prst="lin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</a:ln>
              <a:effectLst/>
            </p:spPr>
          </p:cxnSp>
          <p:cxnSp>
            <p:nvCxnSpPr>
              <p:cNvPr id="82" name="直接连接符 81"/>
              <p:cNvCxnSpPr>
                <a:stCxn id="84" idx="2"/>
              </p:cNvCxnSpPr>
              <p:nvPr/>
            </p:nvCxnSpPr>
            <p:spPr>
              <a:xfrm>
                <a:off x="2615971" y="3106906"/>
                <a:ext cx="914687" cy="1652635"/>
              </a:xfrm>
              <a:prstGeom prst="lin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</a:ln>
              <a:effectLst/>
            </p:spPr>
          </p:cxnSp>
          <p:sp>
            <p:nvSpPr>
              <p:cNvPr id="83" name="矩形 82"/>
              <p:cNvSpPr/>
              <p:nvPr/>
            </p:nvSpPr>
            <p:spPr>
              <a:xfrm>
                <a:off x="3372436" y="1909795"/>
                <a:ext cx="1580816" cy="462822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D7D7D7"/>
                </a:solidFill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defRPr/>
                </a:pPr>
                <a:r>
                  <a:rPr kumimoji="0" lang="zh-CN" altLang="en-US" sz="3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</a:rPr>
                  <a:t>方法可选</a:t>
                </a:r>
                <a:endParaRPr kumimoji="0" lang="zh-CN" altLang="en-US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 rot="21539657">
                <a:off x="2009950" y="2458247"/>
                <a:ext cx="1200020" cy="648709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D7D7D7"/>
                </a:solidFill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defRPr/>
                </a:pPr>
                <a:r>
                  <a:rPr kumimoji="0" lang="zh-CN" altLang="en-US" sz="3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</a:rPr>
                  <a:t>数据鲁棒性</a:t>
                </a:r>
                <a:endParaRPr kumimoji="0" lang="zh-CN" altLang="en-US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3649201" y="2734879"/>
                <a:ext cx="1171132" cy="689575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D7D7D7"/>
                </a:solidFill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defRPr/>
                </a:pPr>
                <a:r>
                  <a:rPr kumimoji="0" lang="zh-CN" altLang="en-US" sz="3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</a:rPr>
                  <a:t>考虑邻接关系</a:t>
                </a:r>
                <a:endParaRPr kumimoji="0" lang="zh-CN" altLang="en-US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5020148" y="2130415"/>
                <a:ext cx="1545679" cy="697760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D7D7D7"/>
                </a:solidFill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defRPr/>
                </a:pPr>
                <a:r>
                  <a:rPr kumimoji="0" lang="zh-CN" altLang="en-US" sz="3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</a:rPr>
                  <a:t>部分参数自学习</a:t>
                </a:r>
                <a:endParaRPr kumimoji="0" lang="zh-CN" altLang="en-US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cxnSp>
            <p:nvCxnSpPr>
              <p:cNvPr id="87" name="直接连接符 86"/>
              <p:cNvCxnSpPr>
                <a:stCxn id="85" idx="2"/>
              </p:cNvCxnSpPr>
              <p:nvPr/>
            </p:nvCxnSpPr>
            <p:spPr>
              <a:xfrm>
                <a:off x="4234768" y="3424455"/>
                <a:ext cx="585565" cy="1213432"/>
              </a:xfrm>
              <a:prstGeom prst="lin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</a:ln>
              <a:effectLst/>
            </p:spPr>
          </p:cxnSp>
          <p:cxnSp>
            <p:nvCxnSpPr>
              <p:cNvPr id="88" name="直接连接符 87"/>
              <p:cNvCxnSpPr>
                <a:stCxn id="86" idx="2"/>
              </p:cNvCxnSpPr>
              <p:nvPr/>
            </p:nvCxnSpPr>
            <p:spPr>
              <a:xfrm flipH="1">
                <a:off x="4360059" y="2828175"/>
                <a:ext cx="1432929" cy="1809707"/>
              </a:xfrm>
              <a:prstGeom prst="lin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</a:ln>
              <a:effectLst/>
            </p:spPr>
          </p:cxnSp>
        </p:grpSp>
        <p:sp>
          <p:nvSpPr>
            <p:cNvPr id="79" name="TextBox 23"/>
            <p:cNvSpPr txBox="1"/>
            <p:nvPr/>
          </p:nvSpPr>
          <p:spPr>
            <a:xfrm>
              <a:off x="7734613" y="4969186"/>
              <a:ext cx="2587244" cy="52466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500" b="1" dirty="0" smtClean="0">
                  <a:latin typeface="Times New Roman" pitchFamily="18" charset="0"/>
                  <a:cs typeface="Times New Roman" pitchFamily="18" charset="0"/>
                </a:rPr>
                <a:t>Merits</a:t>
              </a:r>
              <a:endParaRPr lang="zh-CN" altLang="en-US" sz="35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99592" y="397113"/>
            <a:ext cx="756084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6000" b="1" dirty="0" smtClean="0">
                <a:latin typeface="Courier New" pitchFamily="49" charset="0"/>
                <a:cs typeface="Courier New" pitchFamily="49" charset="0"/>
              </a:rPr>
              <a:t>Merits</a:t>
            </a:r>
            <a:endParaRPr lang="zh-CN" altLang="en-US" sz="6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82582" y="397112"/>
            <a:ext cx="43396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6000" b="1" dirty="0" smtClean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Drawbacks</a:t>
            </a:r>
            <a:endParaRPr lang="zh-CN" altLang="en-US" sz="6000" b="1" dirty="0">
              <a:solidFill>
                <a:prstClr val="white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5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" presetClass="exit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ImageAudio\superpixel-13.05.27\文件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71" y="1916832"/>
            <a:ext cx="8705717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E:\ImageAudio\superpixel-13.05.27\文件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98" y="1819548"/>
            <a:ext cx="7855427" cy="420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:\ImageAudio\superpixel-13.05.27\文件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71" y="1916832"/>
            <a:ext cx="8705717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8" y="1786508"/>
            <a:ext cx="8703604" cy="420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376523"/>
              </p:ext>
            </p:extLst>
          </p:nvPr>
        </p:nvGraphicFramePr>
        <p:xfrm>
          <a:off x="42738" y="2528478"/>
          <a:ext cx="8921750" cy="271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0" name="Visio" r:id="rId7" imgW="9170971" imgH="2353011" progId="Visio.Drawing.11">
                  <p:embed/>
                </p:oleObj>
              </mc:Choice>
              <mc:Fallback>
                <p:oleObj name="Visio" r:id="rId7" imgW="9170971" imgH="2353011" progId="Visio.Drawing.11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38" y="2528478"/>
                        <a:ext cx="8921750" cy="271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7308304" y="1916832"/>
            <a:ext cx="1584176" cy="4104456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54818" y="1988840"/>
            <a:ext cx="5997909" cy="3888432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44E1-F27A-4F13-A8E9-B6BD239C5265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大学之道，在明明德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54817" y="541129"/>
            <a:ext cx="805290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6000" b="1" dirty="0" smtClean="0">
                <a:latin typeface="Courier New" pitchFamily="49" charset="0"/>
                <a:cs typeface="Courier New" pitchFamily="49" charset="0"/>
              </a:rPr>
              <a:t>附录：程序组织</a:t>
            </a:r>
            <a:endParaRPr lang="zh-CN" altLang="en-US" sz="6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325505" y="5600273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/>
              <a:t>反向递归调用</a:t>
            </a:r>
            <a:endParaRPr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55726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2" grpId="0" animBg="1"/>
      <p:bldP spid="22" grpId="1" animBg="1"/>
      <p:bldP spid="11" grpId="0"/>
      <p:bldP spid="1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5" descr="light_effects1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8000" y="685801"/>
            <a:ext cx="1270000" cy="846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图片 26" descr="light_effects2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685801"/>
            <a:ext cx="1651000" cy="846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图片 27" descr="light 1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9728" y="939800"/>
            <a:ext cx="44608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图片 28" descr="light 2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02100" y="1041400"/>
            <a:ext cx="5041900" cy="675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447404" y="2636912"/>
            <a:ext cx="535435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j-cs"/>
              </a:rPr>
              <a:t>谢       谢！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4333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44E1-F27A-4F13-A8E9-B6BD239C5265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大学之道，在明明德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1259632" y="1124744"/>
            <a:ext cx="6768752" cy="1296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Background</a:t>
            </a:r>
            <a:endParaRPr lang="en-US" altLang="zh-CN" sz="3000" b="1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algn="ctr"/>
            <a:r>
              <a:rPr lang="zh-CN" altLang="en-US" sz="3000" b="1" dirty="0" smtClean="0">
                <a:latin typeface="Courier New" pitchFamily="49" charset="0"/>
                <a:cs typeface="Courier New" pitchFamily="49" charset="0"/>
              </a:rPr>
              <a:t>理论基础不完善，数据鲁棒性差</a:t>
            </a:r>
            <a:endParaRPr lang="zh-CN" altLang="en-US" sz="3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9632" y="4725144"/>
            <a:ext cx="6768752" cy="1296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Goal</a:t>
            </a:r>
            <a:endParaRPr lang="en-US" altLang="zh-CN" sz="3000" b="1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algn="ctr"/>
            <a:r>
              <a:rPr lang="zh-CN" altLang="en-US" sz="3000" b="1" dirty="0" smtClean="0">
                <a:latin typeface="Courier New" pitchFamily="49" charset="0"/>
                <a:cs typeface="Courier New" pitchFamily="49" charset="0"/>
              </a:rPr>
              <a:t>搭建一个平台，提高数据鲁棒性与精度</a:t>
            </a:r>
            <a:endParaRPr lang="zh-CN" altLang="en-US" sz="3000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259632" y="2492896"/>
            <a:ext cx="2232244" cy="705917"/>
            <a:chOff x="216017" y="1638245"/>
            <a:chExt cx="2210792" cy="705917"/>
          </a:xfrm>
        </p:grpSpPr>
        <p:sp>
          <p:nvSpPr>
            <p:cNvPr id="42" name="矩形 41"/>
            <p:cNvSpPr/>
            <p:nvPr/>
          </p:nvSpPr>
          <p:spPr>
            <a:xfrm>
              <a:off x="216017" y="1638245"/>
              <a:ext cx="2210792" cy="705917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矩形 42"/>
            <p:cNvSpPr/>
            <p:nvPr/>
          </p:nvSpPr>
          <p:spPr>
            <a:xfrm>
              <a:off x="216017" y="1638245"/>
              <a:ext cx="2210792" cy="7059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7584" tIns="130048" rIns="227584" bIns="130048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b="1" kern="1200" dirty="0" smtClean="0">
                  <a:solidFill>
                    <a:srgbClr val="FFFF00"/>
                  </a:solidFill>
                  <a:latin typeface="Courier New" pitchFamily="49" charset="0"/>
                  <a:cs typeface="Courier New" pitchFamily="49" charset="0"/>
                </a:rPr>
                <a:t>What</a:t>
              </a:r>
              <a:endParaRPr lang="zh-CN" altLang="en-US" sz="3200" b="1" kern="12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259632" y="3226225"/>
            <a:ext cx="2232244" cy="1452225"/>
            <a:chOff x="216017" y="2371574"/>
            <a:chExt cx="2210792" cy="1452225"/>
          </a:xfrm>
        </p:grpSpPr>
        <p:sp>
          <p:nvSpPr>
            <p:cNvPr id="40" name="矩形 39"/>
            <p:cNvSpPr/>
            <p:nvPr/>
          </p:nvSpPr>
          <p:spPr>
            <a:xfrm>
              <a:off x="216017" y="2371574"/>
              <a:ext cx="2210792" cy="1452225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矩形 40"/>
            <p:cNvSpPr/>
            <p:nvPr/>
          </p:nvSpPr>
          <p:spPr>
            <a:xfrm>
              <a:off x="216017" y="2371574"/>
              <a:ext cx="2210792" cy="14522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020" tIns="160020" rIns="213360" bIns="240030" numCol="1" spcCol="1270" anchor="t" anchorCtr="0">
              <a:noAutofit/>
            </a:bodyPr>
            <a:lstStyle/>
            <a:p>
              <a:pPr marL="285750" lvl="1" indent="-28575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3000" kern="1200" dirty="0" smtClean="0"/>
                <a:t>图像</a:t>
              </a:r>
              <a:r>
                <a:rPr lang="zh-CN" altLang="en-US" sz="3000" kern="1200" dirty="0" smtClean="0"/>
                <a:t>分割</a:t>
              </a:r>
              <a:endParaRPr lang="zh-CN" altLang="en-US" sz="3000" kern="1200" dirty="0"/>
            </a:p>
            <a:p>
              <a:pPr marL="285750" lvl="1" indent="-28575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3000" kern="1200" dirty="0" smtClean="0"/>
                <a:t>目标</a:t>
              </a:r>
              <a:r>
                <a:rPr lang="zh-CN" altLang="en-US" sz="3000" kern="1200" dirty="0" smtClean="0"/>
                <a:t>跟踪</a:t>
              </a:r>
              <a:endParaRPr lang="zh-CN" altLang="en-US" sz="3000" kern="1200" dirty="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525786" y="2500513"/>
            <a:ext cx="2232244" cy="705917"/>
            <a:chOff x="2482171" y="1645862"/>
            <a:chExt cx="2210792" cy="705917"/>
          </a:xfrm>
        </p:grpSpPr>
        <p:sp>
          <p:nvSpPr>
            <p:cNvPr id="38" name="矩形 37"/>
            <p:cNvSpPr/>
            <p:nvPr/>
          </p:nvSpPr>
          <p:spPr>
            <a:xfrm>
              <a:off x="2482171" y="1645862"/>
              <a:ext cx="2210792" cy="705917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矩形 38"/>
            <p:cNvSpPr/>
            <p:nvPr/>
          </p:nvSpPr>
          <p:spPr>
            <a:xfrm>
              <a:off x="2482171" y="1645862"/>
              <a:ext cx="2210792" cy="7059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7584" tIns="130048" rIns="227584" bIns="130048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b="1" kern="1200" dirty="0" smtClean="0">
                  <a:solidFill>
                    <a:srgbClr val="FFFF00"/>
                  </a:solidFill>
                  <a:latin typeface="Courier New" pitchFamily="49" charset="0"/>
                  <a:cs typeface="Courier New" pitchFamily="49" charset="0"/>
                </a:rPr>
                <a:t>Why</a:t>
              </a:r>
              <a:endParaRPr lang="zh-CN" altLang="en-US" sz="3200" b="1" kern="12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525786" y="3233853"/>
            <a:ext cx="2232244" cy="1452225"/>
            <a:chOff x="2482171" y="2379202"/>
            <a:chExt cx="2210792" cy="1452225"/>
          </a:xfrm>
        </p:grpSpPr>
        <p:sp>
          <p:nvSpPr>
            <p:cNvPr id="36" name="矩形 35"/>
            <p:cNvSpPr/>
            <p:nvPr/>
          </p:nvSpPr>
          <p:spPr>
            <a:xfrm>
              <a:off x="2482171" y="2379202"/>
              <a:ext cx="2210792" cy="1452225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矩形 36"/>
            <p:cNvSpPr/>
            <p:nvPr/>
          </p:nvSpPr>
          <p:spPr>
            <a:xfrm>
              <a:off x="2482171" y="2379202"/>
              <a:ext cx="2210792" cy="14522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020" tIns="160020" rIns="213360" bIns="240030" numCol="1" spcCol="1270" anchor="t" anchorCtr="0">
              <a:noAutofit/>
            </a:bodyPr>
            <a:lstStyle/>
            <a:p>
              <a:pPr marL="285750" lvl="1" indent="-28575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3000" kern="1200" dirty="0" smtClean="0"/>
                <a:t>锻炼能力</a:t>
              </a:r>
              <a:endParaRPr lang="zh-CN" altLang="en-US" sz="3000" kern="1200" dirty="0"/>
            </a:p>
            <a:p>
              <a:pPr marL="285750" lvl="1" indent="-28575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3000" kern="1200" dirty="0" smtClean="0"/>
                <a:t>亟待解决</a:t>
              </a:r>
              <a:endParaRPr lang="zh-CN" altLang="en-US" sz="3000" kern="1200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96140" y="2492896"/>
            <a:ext cx="2232244" cy="705917"/>
            <a:chOff x="4752525" y="1638245"/>
            <a:chExt cx="2210792" cy="705917"/>
          </a:xfrm>
        </p:grpSpPr>
        <p:sp>
          <p:nvSpPr>
            <p:cNvPr id="34" name="矩形 33"/>
            <p:cNvSpPr/>
            <p:nvPr/>
          </p:nvSpPr>
          <p:spPr>
            <a:xfrm>
              <a:off x="4752525" y="1638245"/>
              <a:ext cx="2210792" cy="705917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矩形 34"/>
            <p:cNvSpPr/>
            <p:nvPr/>
          </p:nvSpPr>
          <p:spPr>
            <a:xfrm>
              <a:off x="4752525" y="1638245"/>
              <a:ext cx="2210792" cy="7059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7584" tIns="130048" rIns="227584" bIns="130048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b="1" kern="1200" dirty="0" smtClean="0">
                  <a:solidFill>
                    <a:srgbClr val="FFFF00"/>
                  </a:solidFill>
                  <a:latin typeface="Courier New" pitchFamily="49" charset="0"/>
                  <a:cs typeface="Courier New" pitchFamily="49" charset="0"/>
                </a:rPr>
                <a:t>How</a:t>
              </a:r>
              <a:endParaRPr lang="zh-CN" altLang="en-US" sz="3200" b="1" kern="12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796140" y="3226225"/>
            <a:ext cx="2232244" cy="1452225"/>
            <a:chOff x="4752525" y="2371574"/>
            <a:chExt cx="2210792" cy="1452225"/>
          </a:xfrm>
        </p:grpSpPr>
        <p:sp>
          <p:nvSpPr>
            <p:cNvPr id="32" name="矩形 31"/>
            <p:cNvSpPr/>
            <p:nvPr/>
          </p:nvSpPr>
          <p:spPr>
            <a:xfrm>
              <a:off x="4752525" y="2371574"/>
              <a:ext cx="2210792" cy="1452225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矩形 32"/>
            <p:cNvSpPr/>
            <p:nvPr/>
          </p:nvSpPr>
          <p:spPr>
            <a:xfrm>
              <a:off x="4752525" y="2371574"/>
              <a:ext cx="2210792" cy="14522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020" tIns="160020" rIns="213360" bIns="240030" numCol="1" spcCol="1270" anchor="t" anchorCtr="0">
              <a:noAutofit/>
            </a:bodyPr>
            <a:lstStyle/>
            <a:p>
              <a:pPr marL="285750" lvl="1" indent="-28575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3000" kern="1200" dirty="0" smtClean="0"/>
                <a:t>整合</a:t>
              </a:r>
              <a:endParaRPr lang="zh-CN" altLang="en-US" sz="3000" kern="1200" dirty="0"/>
            </a:p>
            <a:p>
              <a:pPr marL="285750" lvl="1" indent="-28575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3000" kern="1200" dirty="0" smtClean="0"/>
                <a:t>改造</a:t>
              </a:r>
              <a:endParaRPr lang="zh-CN" altLang="en-US" sz="3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261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44E1-F27A-4F13-A8E9-B6BD239C5265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大学之道，在明明德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23728" y="541129"/>
            <a:ext cx="496855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Contents</a:t>
            </a:r>
            <a:endParaRPr lang="zh-CN" altLang="en-US" sz="6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标题 1">
            <a:hlinkClick r:id="rId3" action="ppaction://hlinksldjump"/>
          </p:cNvPr>
          <p:cNvSpPr txBox="1">
            <a:spLocks/>
          </p:cNvSpPr>
          <p:nvPr/>
        </p:nvSpPr>
        <p:spPr>
          <a:xfrm>
            <a:off x="1475656" y="1844824"/>
            <a:ext cx="5517610" cy="893961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vert="horz" lIns="91440" tIns="45720" rIns="91440" bIns="45720" rtlCol="0" anchor="ctr">
            <a:normAutofit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just">
              <a:buFont typeface="Wingdings" pitchFamily="2" charset="2"/>
              <a:buChar char="Ø"/>
            </a:pPr>
            <a:r>
              <a:rPr lang="en-US" altLang="zh-CN" sz="4000" b="1" dirty="0" smtClean="0">
                <a:latin typeface="Courier New" pitchFamily="49" charset="0"/>
                <a:cs typeface="Courier New" pitchFamily="49" charset="0"/>
              </a:rPr>
              <a:t>Framework</a:t>
            </a:r>
            <a:endParaRPr lang="en-US" altLang="zh-CN" sz="4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标题 1">
            <a:hlinkClick r:id="rId4" action="ppaction://hlinksldjump"/>
          </p:cNvPr>
          <p:cNvSpPr txBox="1">
            <a:spLocks/>
          </p:cNvSpPr>
          <p:nvPr/>
        </p:nvSpPr>
        <p:spPr>
          <a:xfrm>
            <a:off x="1475656" y="2878584"/>
            <a:ext cx="5517610" cy="893961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vert="horz" lIns="91440" tIns="45720" rIns="91440" bIns="45720" rtlCol="0" anchor="ctr">
            <a:noAutofit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just">
              <a:buFont typeface="Wingdings" pitchFamily="2" charset="2"/>
              <a:buChar char="Ø"/>
            </a:pPr>
            <a:r>
              <a:rPr lang="en-US" altLang="zh-CN" sz="4000" b="1" dirty="0" smtClean="0">
                <a:latin typeface="Courier New" pitchFamily="49" charset="0"/>
                <a:cs typeface="Courier New" pitchFamily="49" charset="0"/>
              </a:rPr>
              <a:t>Related Works</a:t>
            </a:r>
            <a:endParaRPr lang="en-US" altLang="zh-CN" sz="4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标题 1">
            <a:hlinkClick r:id="rId5" action="ppaction://hlinksldjump"/>
          </p:cNvPr>
          <p:cNvSpPr txBox="1">
            <a:spLocks/>
          </p:cNvSpPr>
          <p:nvPr/>
        </p:nvSpPr>
        <p:spPr>
          <a:xfrm>
            <a:off x="1475656" y="3912344"/>
            <a:ext cx="5517610" cy="893961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vert="horz" lIns="91440" tIns="45720" rIns="91440" bIns="45720" rtlCol="0" anchor="ctr">
            <a:noAutofit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just">
              <a:buFont typeface="Wingdings" pitchFamily="2" charset="2"/>
              <a:buChar char="Ø"/>
            </a:pPr>
            <a:r>
              <a:rPr lang="en-US" altLang="zh-CN" sz="4000" b="1" dirty="0" smtClean="0">
                <a:latin typeface="Courier New" pitchFamily="49" charset="0"/>
                <a:cs typeface="Courier New" pitchFamily="49" charset="0"/>
              </a:rPr>
              <a:t>On The Load</a:t>
            </a:r>
            <a:endParaRPr lang="en-US" altLang="zh-CN" sz="4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标题 1">
            <a:hlinkClick r:id="rId6" action="ppaction://hlinksldjump"/>
          </p:cNvPr>
          <p:cNvSpPr txBox="1">
            <a:spLocks/>
          </p:cNvSpPr>
          <p:nvPr/>
        </p:nvSpPr>
        <p:spPr>
          <a:xfrm>
            <a:off x="1475656" y="4946104"/>
            <a:ext cx="5517610" cy="893961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vert="horz" lIns="91440" tIns="45720" rIns="91440" bIns="45720" rtlCol="0" anchor="ctr">
            <a:noAutofit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just">
              <a:buFont typeface="Wingdings" pitchFamily="2" charset="2"/>
              <a:buChar char="Ø"/>
            </a:pPr>
            <a:r>
              <a:rPr lang="en-US" altLang="zh-CN" sz="4000" b="1" dirty="0" smtClean="0">
                <a:latin typeface="Courier New" pitchFamily="49" charset="0"/>
                <a:cs typeface="Courier New" pitchFamily="49" charset="0"/>
              </a:rPr>
              <a:t>Results</a:t>
            </a:r>
            <a:endParaRPr lang="en-US" altLang="zh-CN" sz="4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9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44E1-F27A-4F13-A8E9-B6BD239C5265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大学之道，在明明德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23728" y="541129"/>
            <a:ext cx="496855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6000" b="1" dirty="0" smtClean="0">
                <a:latin typeface="Courier New" pitchFamily="49" charset="0"/>
                <a:cs typeface="Courier New" pitchFamily="49" charset="0"/>
              </a:rPr>
              <a:t>Framework</a:t>
            </a:r>
            <a:endParaRPr lang="zh-CN" altLang="en-US" sz="6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207843"/>
              </p:ext>
            </p:extLst>
          </p:nvPr>
        </p:nvGraphicFramePr>
        <p:xfrm>
          <a:off x="51862" y="1556792"/>
          <a:ext cx="8984634" cy="43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3" name="Visio" r:id="rId4" imgW="14262056" imgH="6972384" progId="Visio.Drawing.11">
                  <p:embed/>
                </p:oleObj>
              </mc:Choice>
              <mc:Fallback>
                <p:oleObj name="Visio" r:id="rId4" imgW="14262056" imgH="6972384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62" y="1556792"/>
                        <a:ext cx="8984634" cy="43924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11" name="矩形 10"/>
          <p:cNvSpPr/>
          <p:nvPr/>
        </p:nvSpPr>
        <p:spPr>
          <a:xfrm>
            <a:off x="1619672" y="1556792"/>
            <a:ext cx="5688631" cy="44644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000" dirty="0" smtClean="0"/>
              <a:t>“黑匣子”</a:t>
            </a:r>
            <a:endParaRPr lang="en-US" altLang="zh-CN" sz="5000" dirty="0" smtClean="0"/>
          </a:p>
          <a:p>
            <a:pPr algn="ctr"/>
            <a:r>
              <a:rPr lang="zh-CN" altLang="en-US" sz="5000" dirty="0" smtClean="0"/>
              <a:t>处理流程</a:t>
            </a:r>
            <a:endParaRPr lang="zh-CN" altLang="en-US" sz="5000" dirty="0"/>
          </a:p>
        </p:txBody>
      </p:sp>
    </p:spTree>
    <p:extLst>
      <p:ext uri="{BB962C8B-B14F-4D97-AF65-F5344CB8AC3E}">
        <p14:creationId xmlns:p14="http://schemas.microsoft.com/office/powerpoint/2010/main" val="147516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44E1-F27A-4F13-A8E9-B6BD239C5265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大学之道，在明明德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23728" y="541129"/>
            <a:ext cx="496855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6000" b="1" dirty="0" smtClean="0">
                <a:latin typeface="Courier New" pitchFamily="49" charset="0"/>
                <a:cs typeface="Courier New" pitchFamily="49" charset="0"/>
              </a:rPr>
              <a:t>Framework</a:t>
            </a:r>
            <a:endParaRPr lang="zh-CN" altLang="en-US" sz="6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203848" y="1840012"/>
            <a:ext cx="2664296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500" dirty="0" smtClean="0"/>
              <a:t>目标识别</a:t>
            </a:r>
            <a:endParaRPr lang="zh-CN" altLang="en-US" sz="4500" dirty="0"/>
          </a:p>
        </p:txBody>
      </p:sp>
      <p:sp>
        <p:nvSpPr>
          <p:cNvPr id="16" name="矩形 15"/>
          <p:cNvSpPr/>
          <p:nvPr/>
        </p:nvSpPr>
        <p:spPr>
          <a:xfrm>
            <a:off x="1331640" y="3208164"/>
            <a:ext cx="2520280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 smtClean="0"/>
              <a:t>像素</a:t>
            </a:r>
            <a:r>
              <a:rPr lang="en-US" altLang="zh-CN" sz="4000" dirty="0" smtClean="0"/>
              <a:t>/</a:t>
            </a:r>
            <a:r>
              <a:rPr lang="zh-CN" altLang="en-US" sz="4000" dirty="0" smtClean="0"/>
              <a:t>区域</a:t>
            </a:r>
            <a:endParaRPr lang="zh-CN" altLang="en-US" sz="4000" dirty="0"/>
          </a:p>
        </p:txBody>
      </p:sp>
      <p:sp>
        <p:nvSpPr>
          <p:cNvPr id="17" name="矩形 16"/>
          <p:cNvSpPr/>
          <p:nvPr/>
        </p:nvSpPr>
        <p:spPr>
          <a:xfrm>
            <a:off x="5292080" y="3208164"/>
            <a:ext cx="2520280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 smtClean="0"/>
              <a:t>结构</a:t>
            </a:r>
            <a:r>
              <a:rPr lang="en-US" altLang="zh-CN" sz="4000" dirty="0" smtClean="0"/>
              <a:t>/</a:t>
            </a:r>
            <a:r>
              <a:rPr lang="zh-CN" altLang="en-US" sz="4000" dirty="0" smtClean="0"/>
              <a:t>训练</a:t>
            </a:r>
            <a:endParaRPr lang="zh-CN" altLang="en-US" sz="4000" dirty="0"/>
          </a:p>
        </p:txBody>
      </p:sp>
      <p:cxnSp>
        <p:nvCxnSpPr>
          <p:cNvPr id="19" name="肘形连接符 18"/>
          <p:cNvCxnSpPr>
            <a:stCxn id="15" idx="2"/>
            <a:endCxn id="16" idx="0"/>
          </p:cNvCxnSpPr>
          <p:nvPr/>
        </p:nvCxnSpPr>
        <p:spPr>
          <a:xfrm rot="5400000">
            <a:off x="3239852" y="1912020"/>
            <a:ext cx="648072" cy="1944216"/>
          </a:xfrm>
          <a:prstGeom prst="bentConnector3">
            <a:avLst/>
          </a:prstGeom>
          <a:ln w="635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15" idx="2"/>
            <a:endCxn id="17" idx="0"/>
          </p:cNvCxnSpPr>
          <p:nvPr/>
        </p:nvCxnSpPr>
        <p:spPr>
          <a:xfrm rot="16200000" flipH="1">
            <a:off x="5220072" y="1876016"/>
            <a:ext cx="648072" cy="2016224"/>
          </a:xfrm>
          <a:prstGeom prst="bentConnector3">
            <a:avLst/>
          </a:prstGeom>
          <a:ln w="635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979712" y="4581128"/>
            <a:ext cx="5256584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500" dirty="0" smtClean="0"/>
              <a:t>本文：区域</a:t>
            </a:r>
            <a:r>
              <a:rPr lang="en-US" altLang="zh-CN" sz="4500" dirty="0" smtClean="0"/>
              <a:t>+</a:t>
            </a:r>
            <a:r>
              <a:rPr lang="zh-CN" altLang="en-US" sz="4500" dirty="0" smtClean="0"/>
              <a:t>训练</a:t>
            </a:r>
            <a:endParaRPr lang="zh-CN" altLang="en-US" sz="4500" dirty="0"/>
          </a:p>
        </p:txBody>
      </p:sp>
    </p:spTree>
    <p:extLst>
      <p:ext uri="{BB962C8B-B14F-4D97-AF65-F5344CB8AC3E}">
        <p14:creationId xmlns:p14="http://schemas.microsoft.com/office/powerpoint/2010/main" val="74074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44E1-F27A-4F13-A8E9-B6BD239C5265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大学之道，在明明德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1600" y="541129"/>
            <a:ext cx="698477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6000" b="1" dirty="0" smtClean="0">
                <a:latin typeface="Courier New" pitchFamily="49" charset="0"/>
                <a:cs typeface="Courier New" pitchFamily="49" charset="0"/>
              </a:rPr>
              <a:t>Related Works</a:t>
            </a:r>
            <a:endParaRPr lang="zh-CN" altLang="en-US" sz="6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07604" y="1484784"/>
            <a:ext cx="759684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  <a:buSzPts val="1050"/>
            </a:pPr>
            <a:r>
              <a:rPr lang="en-US" altLang="zh-CN" sz="3000" spc="-25" dirty="0" smtClean="0">
                <a:latin typeface="Times New Roman"/>
              </a:rPr>
              <a:t>Brian </a:t>
            </a:r>
            <a:r>
              <a:rPr lang="en-US" altLang="zh-CN" sz="3000" spc="-25" dirty="0">
                <a:latin typeface="Times New Roman"/>
              </a:rPr>
              <a:t>Fulkerson and Andrea </a:t>
            </a:r>
            <a:r>
              <a:rPr lang="en-US" altLang="zh-CN" sz="3000" spc="-25" dirty="0" err="1" smtClean="0">
                <a:latin typeface="Times New Roman"/>
              </a:rPr>
              <a:t>Vedaldi</a:t>
            </a:r>
            <a:r>
              <a:rPr lang="en-US" altLang="zh-CN" sz="3000" spc="-25" dirty="0" smtClean="0">
                <a:latin typeface="Times New Roman"/>
              </a:rPr>
              <a:t> </a:t>
            </a:r>
            <a:r>
              <a:rPr lang="en-US" altLang="zh-CN" sz="3000" spc="-25" dirty="0" err="1" smtClean="0">
                <a:latin typeface="Times New Roman"/>
              </a:rPr>
              <a:t>etc</a:t>
            </a:r>
            <a:r>
              <a:rPr lang="zh-CN" altLang="en-US" sz="3000" spc="-25" dirty="0" smtClean="0">
                <a:latin typeface="Times New Roman"/>
              </a:rPr>
              <a:t>，</a:t>
            </a:r>
            <a:r>
              <a:rPr lang="en-US" altLang="zh-CN" sz="3000" spc="-25" dirty="0" smtClean="0">
                <a:latin typeface="Times New Roman"/>
              </a:rPr>
              <a:t>2009</a:t>
            </a:r>
            <a:endParaRPr lang="zh-CN" altLang="zh-CN" sz="3000" spc="-25" dirty="0">
              <a:latin typeface="Times New Roman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79464"/>
            <a:ext cx="3430701" cy="2578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11" y="2379464"/>
            <a:ext cx="3420305" cy="2578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椭圆 5"/>
          <p:cNvSpPr/>
          <p:nvPr/>
        </p:nvSpPr>
        <p:spPr>
          <a:xfrm>
            <a:off x="2627784" y="4869160"/>
            <a:ext cx="3888432" cy="121007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graz-02</a:t>
            </a:r>
            <a:r>
              <a:rPr lang="zh-CN" altLang="en-US" sz="40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 </a:t>
            </a:r>
            <a:r>
              <a:rPr lang="en-US" altLang="zh-CN" sz="40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dataset</a:t>
            </a:r>
            <a:endParaRPr lang="zh-CN" altLang="en-US" sz="4000" dirty="0"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8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44E1-F27A-4F13-A8E9-B6BD239C5265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大学之道，在明明德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1600" y="541129"/>
            <a:ext cx="698477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6000" b="1" dirty="0" smtClean="0">
                <a:latin typeface="Courier New" pitchFamily="49" charset="0"/>
                <a:cs typeface="Courier New" pitchFamily="49" charset="0"/>
              </a:rPr>
              <a:t>Related Works</a:t>
            </a:r>
            <a:endParaRPr lang="zh-CN" altLang="en-US" sz="6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439652" y="1484784"/>
            <a:ext cx="637270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  <a:buSzPts val="1050"/>
            </a:pPr>
            <a:r>
              <a:rPr lang="en-US" altLang="zh-CN" sz="3000" dirty="0" err="1">
                <a:latin typeface="Times New Roman" pitchFamily="18" charset="0"/>
                <a:cs typeface="Times New Roman" pitchFamily="18" charset="0"/>
              </a:rPr>
              <a:t>Koen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E.A. and Van de </a:t>
            </a:r>
            <a:r>
              <a:rPr lang="en-US" altLang="zh-CN" sz="3000" dirty="0" err="1" smtClean="0">
                <a:latin typeface="Times New Roman" pitchFamily="18" charset="0"/>
                <a:cs typeface="Times New Roman" pitchFamily="18" charset="0"/>
              </a:rPr>
              <a:t>Sande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, 2010</a:t>
            </a:r>
            <a:endParaRPr lang="zh-CN" altLang="zh-CN" sz="3000" spc="-25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76872"/>
            <a:ext cx="6165094" cy="397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42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44E1-F27A-4F13-A8E9-B6BD239C5265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大学之道，在明明德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1600" y="541129"/>
            <a:ext cx="698477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6000" b="1" dirty="0" smtClean="0">
                <a:latin typeface="Courier New" pitchFamily="49" charset="0"/>
                <a:cs typeface="Courier New" pitchFamily="49" charset="0"/>
              </a:rPr>
              <a:t>On The Load</a:t>
            </a:r>
            <a:endParaRPr lang="zh-CN" altLang="en-US" sz="6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0" name="椭圆 209"/>
          <p:cNvSpPr/>
          <p:nvPr/>
        </p:nvSpPr>
        <p:spPr>
          <a:xfrm>
            <a:off x="3563888" y="2660756"/>
            <a:ext cx="2448272" cy="1224136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dirty="0"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3733889" y="2665365"/>
            <a:ext cx="2108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3000" dirty="0">
                <a:solidFill>
                  <a:prstClr val="white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超像素</a:t>
            </a:r>
            <a:endParaRPr lang="en-US" altLang="zh-CN" sz="3000" dirty="0">
              <a:solidFill>
                <a:prstClr val="white"/>
              </a:solidFill>
              <a:latin typeface="Arial" pitchFamily="34" charset="0"/>
              <a:ea typeface="黑体" pitchFamily="49" charset="-122"/>
              <a:cs typeface="Arial" pitchFamily="34" charset="0"/>
            </a:endParaRPr>
          </a:p>
          <a:p>
            <a:pPr lvl="0" algn="ctr"/>
            <a:r>
              <a:rPr lang="zh-CN" altLang="en-US" sz="3000" dirty="0">
                <a:solidFill>
                  <a:prstClr val="white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直方图</a:t>
            </a:r>
            <a:r>
              <a:rPr lang="zh-CN" altLang="en-US" sz="3000" dirty="0" smtClean="0">
                <a:solidFill>
                  <a:prstClr val="white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特征</a:t>
            </a:r>
            <a:endParaRPr lang="zh-CN" altLang="en-US" sz="3000" dirty="0">
              <a:solidFill>
                <a:prstClr val="white"/>
              </a:solidFill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212" name="圆角矩形 211"/>
          <p:cNvSpPr/>
          <p:nvPr/>
        </p:nvSpPr>
        <p:spPr>
          <a:xfrm>
            <a:off x="971600" y="2115902"/>
            <a:ext cx="2016224" cy="576063"/>
          </a:xfrm>
          <a:prstGeom prst="roundRect">
            <a:avLst/>
          </a:prstGeom>
          <a:solidFill>
            <a:srgbClr val="0070C0"/>
          </a:solidFill>
          <a:ln>
            <a:solidFill>
              <a:srgbClr val="002060"/>
            </a:solidFill>
          </a:ln>
          <a:effectLst>
            <a:outerShdw blurRad="50800" dist="25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dirty="0"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889975" y="2115902"/>
            <a:ext cx="2129109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sz="3000" dirty="0" err="1" smtClean="0">
                <a:solidFill>
                  <a:prstClr val="white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DenseSIFT</a:t>
            </a:r>
            <a:endParaRPr lang="zh-CN" altLang="en-US" sz="3000" dirty="0">
              <a:solidFill>
                <a:prstClr val="white"/>
              </a:solidFill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214" name="圆角矩形 213"/>
          <p:cNvSpPr/>
          <p:nvPr/>
        </p:nvSpPr>
        <p:spPr>
          <a:xfrm>
            <a:off x="971600" y="3012447"/>
            <a:ext cx="2016224" cy="576063"/>
          </a:xfrm>
          <a:prstGeom prst="roundRect">
            <a:avLst/>
          </a:prstGeom>
          <a:solidFill>
            <a:srgbClr val="0070C0"/>
          </a:solidFill>
          <a:ln>
            <a:solidFill>
              <a:srgbClr val="002060"/>
            </a:solidFill>
          </a:ln>
          <a:effectLst>
            <a:outerShdw blurRad="50800" dist="25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dirty="0"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900267" y="3012447"/>
            <a:ext cx="2210862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sz="3000" dirty="0" err="1" smtClean="0">
                <a:solidFill>
                  <a:prstClr val="white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DenseColor</a:t>
            </a:r>
            <a:endParaRPr lang="zh-CN" altLang="en-US" sz="3000" dirty="0">
              <a:solidFill>
                <a:prstClr val="white"/>
              </a:solidFill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216" name="圆角矩形 215"/>
          <p:cNvSpPr/>
          <p:nvPr/>
        </p:nvSpPr>
        <p:spPr>
          <a:xfrm>
            <a:off x="971600" y="3981743"/>
            <a:ext cx="2016224" cy="576063"/>
          </a:xfrm>
          <a:prstGeom prst="roundRect">
            <a:avLst/>
          </a:prstGeom>
          <a:solidFill>
            <a:srgbClr val="0070C0"/>
          </a:solidFill>
          <a:ln>
            <a:solidFill>
              <a:srgbClr val="002060"/>
            </a:solidFill>
          </a:ln>
          <a:effectLst>
            <a:outerShdw blurRad="50800" dist="25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dirty="0"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1269881" y="3981743"/>
            <a:ext cx="1531189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sz="3000" dirty="0" err="1" smtClean="0">
                <a:solidFill>
                  <a:prstClr val="white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Textons</a:t>
            </a:r>
            <a:endParaRPr lang="zh-CN" altLang="en-US" sz="3000" dirty="0">
              <a:solidFill>
                <a:prstClr val="white"/>
              </a:solidFill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218" name="圆角矩形 217"/>
          <p:cNvSpPr/>
          <p:nvPr/>
        </p:nvSpPr>
        <p:spPr>
          <a:xfrm>
            <a:off x="6463997" y="2104188"/>
            <a:ext cx="1944216" cy="576063"/>
          </a:xfrm>
          <a:prstGeom prst="roundRect">
            <a:avLst/>
          </a:prstGeom>
          <a:solidFill>
            <a:srgbClr val="0070C0"/>
          </a:solidFill>
          <a:ln>
            <a:solidFill>
              <a:srgbClr val="002060"/>
            </a:solidFill>
          </a:ln>
          <a:effectLst>
            <a:outerShdw blurRad="50800" dist="190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dirty="0"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936329" y="2104188"/>
            <a:ext cx="1039067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sz="3000" dirty="0" smtClean="0">
                <a:solidFill>
                  <a:prstClr val="white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SLIC</a:t>
            </a:r>
            <a:endParaRPr lang="zh-CN" altLang="en-US" sz="3000" dirty="0">
              <a:solidFill>
                <a:prstClr val="white"/>
              </a:solidFill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222" name="圆角矩形 221"/>
          <p:cNvSpPr/>
          <p:nvPr/>
        </p:nvSpPr>
        <p:spPr>
          <a:xfrm>
            <a:off x="6463997" y="3970029"/>
            <a:ext cx="1944216" cy="576063"/>
          </a:xfrm>
          <a:prstGeom prst="roundRect">
            <a:avLst/>
          </a:prstGeom>
          <a:solidFill>
            <a:srgbClr val="0070C0"/>
          </a:solidFill>
          <a:ln>
            <a:solidFill>
              <a:srgbClr val="002060"/>
            </a:solidFill>
          </a:ln>
          <a:effectLst>
            <a:outerShdw blurRad="50800" dist="190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dirty="0"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6487492" y="3970029"/>
            <a:ext cx="1936748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sz="3000" dirty="0" err="1" smtClean="0">
                <a:solidFill>
                  <a:prstClr val="white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QuickShift</a:t>
            </a:r>
            <a:endParaRPr lang="zh-CN" altLang="en-US" sz="3000" dirty="0">
              <a:solidFill>
                <a:prstClr val="white"/>
              </a:solidFill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cxnSp>
        <p:nvCxnSpPr>
          <p:cNvPr id="281" name="直接连接符 280"/>
          <p:cNvCxnSpPr>
            <a:stCxn id="218" idx="2"/>
            <a:endCxn id="210" idx="6"/>
          </p:cNvCxnSpPr>
          <p:nvPr/>
        </p:nvCxnSpPr>
        <p:spPr>
          <a:xfrm flipH="1">
            <a:off x="6012160" y="2680251"/>
            <a:ext cx="1423945" cy="592573"/>
          </a:xfrm>
          <a:prstGeom prst="line">
            <a:avLst/>
          </a:prstGeom>
          <a:ln w="127000" cap="flat">
            <a:solidFill>
              <a:srgbClr val="002060"/>
            </a:solidFill>
            <a:round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连接符 289"/>
          <p:cNvCxnSpPr>
            <a:stCxn id="222" idx="0"/>
            <a:endCxn id="210" idx="6"/>
          </p:cNvCxnSpPr>
          <p:nvPr/>
        </p:nvCxnSpPr>
        <p:spPr>
          <a:xfrm flipH="1" flipV="1">
            <a:off x="6012160" y="3272824"/>
            <a:ext cx="1423945" cy="697205"/>
          </a:xfrm>
          <a:prstGeom prst="line">
            <a:avLst/>
          </a:prstGeom>
          <a:ln w="127000" cap="flat">
            <a:solidFill>
              <a:srgbClr val="002060"/>
            </a:solidFill>
            <a:round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/>
          <p:cNvCxnSpPr>
            <a:stCxn id="214" idx="3"/>
            <a:endCxn id="210" idx="2"/>
          </p:cNvCxnSpPr>
          <p:nvPr/>
        </p:nvCxnSpPr>
        <p:spPr>
          <a:xfrm flipV="1">
            <a:off x="2987824" y="3272824"/>
            <a:ext cx="576064" cy="27655"/>
          </a:xfrm>
          <a:prstGeom prst="line">
            <a:avLst/>
          </a:prstGeom>
          <a:ln w="127000" cap="flat">
            <a:solidFill>
              <a:srgbClr val="002060"/>
            </a:solidFill>
            <a:round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肘形连接符 309"/>
          <p:cNvCxnSpPr>
            <a:stCxn id="212" idx="3"/>
            <a:endCxn id="216" idx="3"/>
          </p:cNvCxnSpPr>
          <p:nvPr/>
        </p:nvCxnSpPr>
        <p:spPr>
          <a:xfrm>
            <a:off x="2987824" y="2403934"/>
            <a:ext cx="12700" cy="1865841"/>
          </a:xfrm>
          <a:prstGeom prst="bentConnector3">
            <a:avLst>
              <a:gd name="adj1" fmla="val 1800000"/>
            </a:avLst>
          </a:prstGeom>
          <a:ln w="127000">
            <a:solidFill>
              <a:srgbClr val="002060"/>
            </a:solidFill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矩形 310"/>
          <p:cNvSpPr/>
          <p:nvPr/>
        </p:nvSpPr>
        <p:spPr>
          <a:xfrm>
            <a:off x="755576" y="1772816"/>
            <a:ext cx="2587820" cy="4104456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2" name="矩形 311"/>
          <p:cNvSpPr/>
          <p:nvPr/>
        </p:nvSpPr>
        <p:spPr>
          <a:xfrm>
            <a:off x="6228184" y="1713214"/>
            <a:ext cx="2376264" cy="4092050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TextBox 312"/>
          <p:cNvSpPr txBox="1"/>
          <p:nvPr/>
        </p:nvSpPr>
        <p:spPr>
          <a:xfrm>
            <a:off x="1115616" y="4789601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/>
              <a:t>可组合的</a:t>
            </a:r>
            <a:endParaRPr lang="en-US" altLang="zh-CN" sz="3000" dirty="0" smtClean="0"/>
          </a:p>
          <a:p>
            <a:r>
              <a:rPr lang="zh-CN" altLang="en-US" sz="3000" dirty="0" smtClean="0"/>
              <a:t>像素特征</a:t>
            </a:r>
            <a:endParaRPr lang="zh-CN" altLang="en-US" sz="3000" dirty="0"/>
          </a:p>
        </p:txBody>
      </p:sp>
      <p:sp>
        <p:nvSpPr>
          <p:cNvPr id="314" name="TextBox 313"/>
          <p:cNvSpPr txBox="1"/>
          <p:nvPr/>
        </p:nvSpPr>
        <p:spPr>
          <a:xfrm>
            <a:off x="6592867" y="4789601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/>
              <a:t>可选的超</a:t>
            </a:r>
            <a:endParaRPr lang="en-US" altLang="zh-CN" sz="3000" dirty="0" smtClean="0"/>
          </a:p>
          <a:p>
            <a:r>
              <a:rPr lang="zh-CN" altLang="en-US" sz="3000" dirty="0" smtClean="0"/>
              <a:t>像素方法</a:t>
            </a:r>
            <a:endParaRPr lang="zh-CN" altLang="en-US" sz="3000" dirty="0"/>
          </a:p>
        </p:txBody>
      </p:sp>
      <p:sp>
        <p:nvSpPr>
          <p:cNvPr id="315" name="TextBox 314"/>
          <p:cNvSpPr txBox="1"/>
          <p:nvPr/>
        </p:nvSpPr>
        <p:spPr>
          <a:xfrm>
            <a:off x="3563888" y="4797152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/>
              <a:t>将像素特征转化为区域特征</a:t>
            </a:r>
            <a:endParaRPr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26267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 animBg="1"/>
      <p:bldP spid="312" grpId="0" animBg="1"/>
      <p:bldP spid="313" grpId="0"/>
      <p:bldP spid="3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44E1-F27A-4F13-A8E9-B6BD239C5265}" type="datetime1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大学之道，在明明德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660366"/>
              </p:ext>
            </p:extLst>
          </p:nvPr>
        </p:nvGraphicFramePr>
        <p:xfrm>
          <a:off x="1187624" y="764704"/>
          <a:ext cx="6768752" cy="4504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name="Visio" r:id="rId4" imgW="6483440" imgH="4294103" progId="Visio.Drawing.11">
                  <p:embed/>
                </p:oleObj>
              </mc:Choice>
              <mc:Fallback>
                <p:oleObj name="Visio" r:id="rId4" imgW="6483440" imgH="429410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764704"/>
                        <a:ext cx="6768752" cy="45040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971600" y="5373216"/>
            <a:ext cx="748883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3000" b="1" dirty="0" err="1" smtClean="0">
                <a:latin typeface="Courier New" pitchFamily="49" charset="0"/>
                <a:cs typeface="Courier New" pitchFamily="49" charset="0"/>
              </a:rPr>
              <a:t>QuickShift</a:t>
            </a:r>
            <a:r>
              <a:rPr lang="zh-CN" altLang="en-US" sz="3000" b="1" dirty="0" smtClean="0">
                <a:latin typeface="Courier New" pitchFamily="49" charset="0"/>
                <a:cs typeface="Courier New" pitchFamily="49" charset="0"/>
              </a:rPr>
              <a:t>（右上）</a:t>
            </a:r>
            <a:r>
              <a:rPr lang="en-US" altLang="zh-CN" sz="3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3000" b="1" dirty="0" err="1" smtClean="0">
                <a:latin typeface="Courier New" pitchFamily="49" charset="0"/>
                <a:cs typeface="Courier New" pitchFamily="49" charset="0"/>
              </a:rPr>
              <a:t>vs</a:t>
            </a:r>
            <a:r>
              <a:rPr lang="en-US" altLang="zh-CN" sz="3000" b="1" dirty="0" smtClean="0">
                <a:latin typeface="Courier New" pitchFamily="49" charset="0"/>
                <a:cs typeface="Courier New" pitchFamily="49" charset="0"/>
              </a:rPr>
              <a:t> SLIC</a:t>
            </a:r>
            <a:r>
              <a:rPr lang="zh-CN" altLang="en-US" sz="3000" b="1" dirty="0" smtClean="0">
                <a:latin typeface="Courier New" pitchFamily="49" charset="0"/>
                <a:cs typeface="Courier New" pitchFamily="49" charset="0"/>
              </a:rPr>
              <a:t>（右下）</a:t>
            </a:r>
            <a:r>
              <a:rPr lang="en-US" altLang="zh-CN" sz="3000" b="1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zh-CN" altLang="en-US" sz="3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57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FFPOINTPLAYERTAG" val="{577f8ca8-7131-11d4-8460-525400eb897b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7048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7048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1113</Words>
  <Application>Microsoft Office PowerPoint</Application>
  <PresentationFormat>全屏显示(4:3)</PresentationFormat>
  <Paragraphs>172</Paragraphs>
  <Slides>18</Slides>
  <Notes>17</Notes>
  <HiddenSlides>0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Office 主题</vt:lpstr>
      <vt:lpstr>1_自定义设计方案</vt:lpstr>
      <vt:lpstr>Office Theme</vt:lpstr>
      <vt:lpstr>Visio</vt:lpstr>
      <vt:lpstr>Equation</vt:lpstr>
      <vt:lpstr>图像目标识别 ——基于超像素特征提取的方法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monkeyzx</dc:creator>
  <cp:lastModifiedBy>夏侯佐鑫</cp:lastModifiedBy>
  <cp:revision>626</cp:revision>
  <dcterms:created xsi:type="dcterms:W3CDTF">2013-03-31T08:15:49Z</dcterms:created>
  <dcterms:modified xsi:type="dcterms:W3CDTF">2013-06-05T23:05:29Z</dcterms:modified>
</cp:coreProperties>
</file>